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half" idx="13"/>
          </p:nvPr>
        </p:nvSpPr>
        <p:spPr>
          <a:xfrm>
            <a:off x="7124700" y="1612900"/>
            <a:ext cx="4216400" cy="6328742"/>
          </a:xfrm>
          <a:prstGeom prst="rect">
            <a:avLst/>
          </a:prstGeom>
        </p:spPr>
        <p:txBody>
          <a:bodyPr lIns="91439" tIns="45719" rIns="91439" bIns="45719" anchor="t"/>
          <a:lstStyle/>
          <a:p>
            <a:pPr/>
          </a:p>
        </p:txBody>
      </p:sp>
      <p:sp>
        <p:nvSpPr>
          <p:cNvPr id="8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half" idx="13"/>
          </p:nvPr>
        </p:nvSpPr>
        <p:spPr>
          <a:xfrm>
            <a:off x="7124700" y="1612900"/>
            <a:ext cx="4216400" cy="6328742"/>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13"/>
          </p:nvPr>
        </p:nvSpPr>
        <p:spPr>
          <a:xfrm>
            <a:off x="7175500" y="2540000"/>
            <a:ext cx="4102100" cy="6157180"/>
          </a:xfrm>
          <a:prstGeom prst="rect">
            <a:avLst/>
          </a:prstGeom>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13"/>
          </p:nvPr>
        </p:nvSpPr>
        <p:spPr>
          <a:xfrm>
            <a:off x="2438400" y="1638300"/>
            <a:ext cx="8128000" cy="5042206"/>
          </a:xfrm>
          <a:prstGeom prst="rect">
            <a:avLst/>
          </a:prstGeom>
        </p:spPr>
        <p:txBody>
          <a:bodyPr lIns="91439" tIns="45719" rIns="91439" bIns="45719" anchor="t"/>
          <a:lstStyle/>
          <a:p>
            <a:pPr/>
          </a:p>
        </p:txBody>
      </p:sp>
      <p:sp>
        <p:nvSpPr>
          <p:cNvPr id="70" name="Title Text"/>
          <p:cNvSpPr txBox="1"/>
          <p:nvPr>
            <p:ph type="title"/>
          </p:nvPr>
        </p:nvSpPr>
        <p:spPr>
          <a:xfrm>
            <a:off x="1270000" y="7366000"/>
            <a:ext cx="10464800" cy="1701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13"/>
          </p:nvPr>
        </p:nvSpPr>
        <p:spPr>
          <a:xfrm>
            <a:off x="2438400" y="1638300"/>
            <a:ext cx="8128000" cy="504220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1270000" y="7366000"/>
            <a:ext cx="10464800" cy="1701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 Id="rId3" Type="http://schemas.openxmlformats.org/officeDocument/2006/relationships/hyperlink" Target="https://quizlet.com/106027050/semantics-language-on-thought-and-speaking-12-simplified-flash-cards/"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he attributive –k…"/>
          <p:cNvSpPr txBox="1"/>
          <p:nvPr/>
        </p:nvSpPr>
        <p:spPr>
          <a:xfrm>
            <a:off x="820604" y="1262236"/>
            <a:ext cx="10795532" cy="30621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200000"/>
              </a:lnSpc>
              <a:tabLst>
                <a:tab pos="1409700" algn="l"/>
              </a:tabLst>
              <a:defRPr sz="1600">
                <a:uFill>
                  <a:solidFill>
                    <a:srgbClr val="000000"/>
                  </a:solidFill>
                </a:uFill>
                <a:latin typeface="Times New Roman"/>
                <a:ea typeface="Times New Roman"/>
                <a:cs typeface="Times New Roman"/>
                <a:sym typeface="Times New Roman"/>
              </a:defRPr>
            </a:pPr>
            <a:r>
              <a:rPr i="1"/>
              <a:t>The attributive </a:t>
            </a:r>
            <a:r>
              <a:rPr i="1"/>
              <a:t>–k </a:t>
            </a:r>
          </a:p>
          <a:p>
            <a:pPr indent="457200" algn="l" defTabSz="457200">
              <a:lnSpc>
                <a:spcPct val="200000"/>
              </a:lnSpc>
              <a:defRPr sz="1600">
                <a:uFill>
                  <a:solidFill>
                    <a:srgbClr val="000000"/>
                  </a:solidFill>
                </a:uFill>
                <a:latin typeface="Times New Roman"/>
                <a:ea typeface="Times New Roman"/>
                <a:cs typeface="Times New Roman"/>
                <a:sym typeface="Times New Roman"/>
              </a:defRPr>
            </a:pPr>
            <a:r>
              <a:t>This lesson introduces a very important suffix. It is a bit like the </a:t>
            </a:r>
            <a:r>
              <a:t>–</a:t>
            </a:r>
            <a:r>
              <a:rPr i="1"/>
              <a:t>er</a:t>
            </a:r>
            <a:r>
              <a:t> suffix in words like </a:t>
            </a:r>
            <a:r>
              <a:t>‘do-er’, ‘</a:t>
            </a:r>
            <a:r>
              <a:t>go-getter</a:t>
            </a:r>
            <a:r>
              <a:t>’</a:t>
            </a:r>
            <a:r>
              <a:t>, etc. However it is used far more by Quichua speakers than the </a:t>
            </a:r>
            <a:r>
              <a:t>–</a:t>
            </a:r>
            <a:r>
              <a:rPr i="1"/>
              <a:t>er </a:t>
            </a:r>
            <a:r>
              <a:t>suffix is used in English. </a:t>
            </a:r>
          </a:p>
          <a:p>
            <a:pPr indent="457200" algn="l" defTabSz="457200">
              <a:lnSpc>
                <a:spcPct val="200000"/>
              </a:lnSpc>
              <a:defRPr sz="1600">
                <a:uFill>
                  <a:solidFill>
                    <a:srgbClr val="000000"/>
                  </a:solidFill>
                </a:uFill>
                <a:latin typeface="Times New Roman"/>
                <a:ea typeface="Times New Roman"/>
                <a:cs typeface="Times New Roman"/>
                <a:sym typeface="Times New Roman"/>
              </a:defRPr>
            </a:pPr>
          </a:p>
          <a:p>
            <a:pPr marL="992414" indent="-217714" algn="l" defTabSz="457200">
              <a:lnSpc>
                <a:spcPct val="200000"/>
              </a:lnSpc>
              <a:buSzPct val="171000"/>
              <a:buChar char="•"/>
              <a:defRPr sz="1600">
                <a:uFill>
                  <a:solidFill>
                    <a:srgbClr val="000000"/>
                  </a:solidFill>
                </a:uFill>
                <a:latin typeface="Times New Roman"/>
                <a:ea typeface="Times New Roman"/>
                <a:cs typeface="Times New Roman"/>
                <a:sym typeface="Times New Roman"/>
              </a:defRPr>
            </a:pPr>
            <a:r>
              <a:t>The attributive </a:t>
            </a:r>
            <a:r>
              <a:t>–</a:t>
            </a:r>
            <a:r>
              <a:rPr i="1"/>
              <a:t>k</a:t>
            </a:r>
            <a:r>
              <a:t> suffix attributes a certain role, ability, activity, or characteristic trait to the subject of its verb. </a:t>
            </a:r>
          </a:p>
          <a:p>
            <a:pPr marL="992414" indent="-217714" algn="l" defTabSz="457200">
              <a:lnSpc>
                <a:spcPct val="200000"/>
              </a:lnSpc>
              <a:buSzPct val="171000"/>
              <a:buChar char="•"/>
              <a:defRPr sz="1600">
                <a:uFill>
                  <a:solidFill>
                    <a:srgbClr val="000000"/>
                  </a:solidFill>
                </a:uFill>
                <a:latin typeface="Times New Roman"/>
                <a:ea typeface="Times New Roman"/>
                <a:cs typeface="Times New Roman"/>
                <a:sym typeface="Times New Roman"/>
              </a:defRPr>
            </a:pPr>
            <a:r>
              <a:t>What is attributed by the use of </a:t>
            </a:r>
            <a:r>
              <a:t>–</a:t>
            </a:r>
            <a:r>
              <a:rPr i="1"/>
              <a:t>k</a:t>
            </a:r>
            <a:r>
              <a:t> does not have to be an essential or defining quality. </a:t>
            </a:r>
          </a:p>
          <a:p>
            <a:pPr defTabSz="457200">
              <a:lnSpc>
                <a:spcPct val="200000"/>
              </a:lnSpc>
              <a:tabLst>
                <a:tab pos="1409700" algn="l"/>
              </a:tabLst>
              <a:defRPr sz="1900">
                <a:uFill>
                  <a:solidFill>
                    <a:srgbClr val="000000"/>
                  </a:solidFill>
                </a:uFill>
                <a:latin typeface="Times New Roman"/>
                <a:ea typeface="Times New Roman"/>
                <a:cs typeface="Times New Roman"/>
                <a:sym typeface="Times New Roman"/>
              </a:defRPr>
            </a:pPr>
            <a:r>
              <a:rPr i="1"/>
              <a:t>tinaha awag warmi</a:t>
            </a:r>
          </a:p>
        </p:txBody>
      </p:sp>
      <p:pic>
        <p:nvPicPr>
          <p:cNvPr id="138" name="C:\Users\jbn34\Downloads\tinahaawagwarmi.PNG" descr="C:\Users\jbn34\Downloads\tinahaawagwarmi.PNG"/>
          <p:cNvPicPr>
            <a:picLocks noChangeAspect="1"/>
          </p:cNvPicPr>
          <p:nvPr/>
        </p:nvPicPr>
        <p:blipFill>
          <a:blip r:embed="rId2">
            <a:extLst/>
          </a:blip>
          <a:stretch>
            <a:fillRect/>
          </a:stretch>
        </p:blipFill>
        <p:spPr>
          <a:xfrm>
            <a:off x="2902267" y="4803034"/>
            <a:ext cx="6915406" cy="477276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I am a chicha drinker."/>
          <p:cNvSpPr txBox="1"/>
          <p:nvPr/>
        </p:nvSpPr>
        <p:spPr>
          <a:xfrm>
            <a:off x="1054100" y="1371600"/>
            <a:ext cx="37719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000">
                <a:solidFill>
                  <a:srgbClr val="2F1729"/>
                </a:solidFill>
                <a:latin typeface="Arial"/>
                <a:ea typeface="Arial"/>
                <a:cs typeface="Arial"/>
                <a:sym typeface="Arial"/>
              </a:defRPr>
            </a:lvl1pPr>
          </a:lstStyle>
          <a:p>
            <a:pPr/>
            <a:r>
              <a:t>I am a chicha drinker.</a:t>
            </a:r>
          </a:p>
        </p:txBody>
      </p:sp>
      <p:pic>
        <p:nvPicPr>
          <p:cNvPr id="173" name="DSC_0013.jpg" descr="DSC_0013.jpg"/>
          <p:cNvPicPr>
            <a:picLocks noChangeAspect="1"/>
          </p:cNvPicPr>
          <p:nvPr/>
        </p:nvPicPr>
        <p:blipFill>
          <a:blip r:embed="rId2">
            <a:extLst/>
          </a:blip>
          <a:stretch>
            <a:fillRect/>
          </a:stretch>
        </p:blipFill>
        <p:spPr>
          <a:xfrm>
            <a:off x="850900" y="2411328"/>
            <a:ext cx="9486900" cy="6148472"/>
          </a:xfrm>
          <a:prstGeom prst="rect">
            <a:avLst/>
          </a:prstGeom>
          <a:ln w="12700">
            <a:miter lim="400000"/>
          </a:ln>
        </p:spPr>
      </p:pic>
      <p:sp>
        <p:nvSpPr>
          <p:cNvPr id="174" name="upina = to drink"/>
          <p:cNvSpPr txBox="1"/>
          <p:nvPr/>
        </p:nvSpPr>
        <p:spPr>
          <a:xfrm>
            <a:off x="8648700" y="1041400"/>
            <a:ext cx="30226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000">
                <a:solidFill>
                  <a:srgbClr val="2F1729"/>
                </a:solidFill>
                <a:latin typeface="Arial"/>
                <a:ea typeface="Arial"/>
                <a:cs typeface="Arial"/>
                <a:sym typeface="Arial"/>
              </a:defRPr>
            </a:lvl1pPr>
          </a:lstStyle>
          <a:p>
            <a:pPr/>
            <a:r>
              <a:t>upina = to drink</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Asuara upik mani"/>
          <p:cNvSpPr txBox="1"/>
          <p:nvPr/>
        </p:nvSpPr>
        <p:spPr>
          <a:xfrm>
            <a:off x="1054100" y="1371600"/>
            <a:ext cx="28956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000">
                <a:solidFill>
                  <a:srgbClr val="2F1729"/>
                </a:solidFill>
                <a:latin typeface="Arial"/>
                <a:ea typeface="Arial"/>
                <a:cs typeface="Arial"/>
                <a:sym typeface="Arial"/>
              </a:defRPr>
            </a:lvl1pPr>
          </a:lstStyle>
          <a:p>
            <a:pPr/>
            <a:r>
              <a:t>Asuara upik mani</a:t>
            </a:r>
          </a:p>
        </p:txBody>
      </p:sp>
      <p:pic>
        <p:nvPicPr>
          <p:cNvPr id="177" name="DSC_0013.jpg" descr="DSC_0013.jpg"/>
          <p:cNvPicPr>
            <a:picLocks noChangeAspect="1"/>
          </p:cNvPicPr>
          <p:nvPr/>
        </p:nvPicPr>
        <p:blipFill>
          <a:blip r:embed="rId2">
            <a:extLst/>
          </a:blip>
          <a:stretch>
            <a:fillRect/>
          </a:stretch>
        </p:blipFill>
        <p:spPr>
          <a:xfrm>
            <a:off x="850900" y="2411328"/>
            <a:ext cx="9486900" cy="6148472"/>
          </a:xfrm>
          <a:prstGeom prst="rect">
            <a:avLst/>
          </a:prstGeom>
          <a:ln w="12700">
            <a:miter lim="400000"/>
          </a:ln>
        </p:spPr>
      </p:pic>
      <p:sp>
        <p:nvSpPr>
          <p:cNvPr id="178" name="upina = to drink"/>
          <p:cNvSpPr txBox="1"/>
          <p:nvPr/>
        </p:nvSpPr>
        <p:spPr>
          <a:xfrm>
            <a:off x="8813800" y="342900"/>
            <a:ext cx="30226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000">
                <a:solidFill>
                  <a:srgbClr val="2F1729"/>
                </a:solidFill>
                <a:latin typeface="Arial"/>
                <a:ea typeface="Arial"/>
                <a:cs typeface="Arial"/>
                <a:sym typeface="Arial"/>
              </a:defRPr>
            </a:lvl1pPr>
          </a:lstStyle>
          <a:p>
            <a:pPr/>
            <a:r>
              <a:t>upina = to drink</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80" name="Awajun-Kids.png" descr="Awajun-Kids.png"/>
          <p:cNvPicPr>
            <a:picLocks noChangeAspect="1"/>
          </p:cNvPicPr>
          <p:nvPr/>
        </p:nvPicPr>
        <p:blipFill>
          <a:blip r:embed="rId2">
            <a:extLst/>
          </a:blip>
          <a:stretch>
            <a:fillRect/>
          </a:stretch>
        </p:blipFill>
        <p:spPr>
          <a:xfrm>
            <a:off x="990600" y="1473200"/>
            <a:ext cx="7620000" cy="5715000"/>
          </a:xfrm>
          <a:prstGeom prst="rect">
            <a:avLst/>
          </a:prstGeom>
          <a:ln w="12700">
            <a:miter lim="400000"/>
          </a:ln>
        </p:spPr>
      </p:pic>
      <p:sp>
        <p:nvSpPr>
          <p:cNvPr id="181" name="Quote Bubble"/>
          <p:cNvSpPr/>
          <p:nvPr/>
        </p:nvSpPr>
        <p:spPr>
          <a:xfrm>
            <a:off x="4508500" y="1181100"/>
            <a:ext cx="6604000" cy="250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89" y="0"/>
                </a:moveTo>
                <a:cubicBezTo>
                  <a:pt x="8247" y="0"/>
                  <a:pt x="7726" y="1375"/>
                  <a:pt x="7726" y="3070"/>
                </a:cubicBezTo>
                <a:lnTo>
                  <a:pt x="7726" y="8772"/>
                </a:lnTo>
                <a:cubicBezTo>
                  <a:pt x="7726" y="9989"/>
                  <a:pt x="7996" y="11033"/>
                  <a:pt x="8386" y="11530"/>
                </a:cubicBezTo>
                <a:lnTo>
                  <a:pt x="0" y="21600"/>
                </a:lnTo>
                <a:lnTo>
                  <a:pt x="10360" y="11842"/>
                </a:lnTo>
                <a:lnTo>
                  <a:pt x="20437" y="11842"/>
                </a:lnTo>
                <a:cubicBezTo>
                  <a:pt x="21079" y="11842"/>
                  <a:pt x="21600" y="10467"/>
                  <a:pt x="21600" y="8772"/>
                </a:cubicBezTo>
                <a:lnTo>
                  <a:pt x="21600" y="3070"/>
                </a:lnTo>
                <a:cubicBezTo>
                  <a:pt x="21600" y="1375"/>
                  <a:pt x="21079" y="0"/>
                  <a:pt x="20437" y="0"/>
                </a:cubicBezTo>
                <a:lnTo>
                  <a:pt x="8889"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82" name="We are forest walkers."/>
          <p:cNvSpPr txBox="1"/>
          <p:nvPr/>
        </p:nvSpPr>
        <p:spPr>
          <a:xfrm>
            <a:off x="6946900" y="1625066"/>
            <a:ext cx="3898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We are forest walkers.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84" name="Awajun-Kids.png" descr="Awajun-Kids.png"/>
          <p:cNvPicPr>
            <a:picLocks noChangeAspect="1"/>
          </p:cNvPicPr>
          <p:nvPr/>
        </p:nvPicPr>
        <p:blipFill>
          <a:blip r:embed="rId2">
            <a:extLst/>
          </a:blip>
          <a:stretch>
            <a:fillRect/>
          </a:stretch>
        </p:blipFill>
        <p:spPr>
          <a:xfrm>
            <a:off x="990600" y="1473200"/>
            <a:ext cx="7620000" cy="5715000"/>
          </a:xfrm>
          <a:prstGeom prst="rect">
            <a:avLst/>
          </a:prstGeom>
          <a:ln w="12700">
            <a:miter lim="400000"/>
          </a:ln>
        </p:spPr>
      </p:pic>
      <p:sp>
        <p:nvSpPr>
          <p:cNvPr id="185" name="Quote Bubble"/>
          <p:cNvSpPr/>
          <p:nvPr/>
        </p:nvSpPr>
        <p:spPr>
          <a:xfrm>
            <a:off x="4508500" y="1181100"/>
            <a:ext cx="6604000" cy="250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89" y="0"/>
                </a:moveTo>
                <a:cubicBezTo>
                  <a:pt x="8247" y="0"/>
                  <a:pt x="7726" y="1375"/>
                  <a:pt x="7726" y="3070"/>
                </a:cubicBezTo>
                <a:lnTo>
                  <a:pt x="7726" y="8772"/>
                </a:lnTo>
                <a:cubicBezTo>
                  <a:pt x="7726" y="9989"/>
                  <a:pt x="7996" y="11033"/>
                  <a:pt x="8386" y="11530"/>
                </a:cubicBezTo>
                <a:lnTo>
                  <a:pt x="0" y="21600"/>
                </a:lnTo>
                <a:lnTo>
                  <a:pt x="10360" y="11842"/>
                </a:lnTo>
                <a:lnTo>
                  <a:pt x="20437" y="11842"/>
                </a:lnTo>
                <a:cubicBezTo>
                  <a:pt x="21079" y="11842"/>
                  <a:pt x="21600" y="10467"/>
                  <a:pt x="21600" y="8772"/>
                </a:cubicBezTo>
                <a:lnTo>
                  <a:pt x="21600" y="3070"/>
                </a:lnTo>
                <a:cubicBezTo>
                  <a:pt x="21600" y="1375"/>
                  <a:pt x="21079" y="0"/>
                  <a:pt x="20437" y="0"/>
                </a:cubicBezTo>
                <a:lnTo>
                  <a:pt x="8889"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86" name="Sachai purikuna manchi."/>
          <p:cNvSpPr txBox="1"/>
          <p:nvPr/>
        </p:nvSpPr>
        <p:spPr>
          <a:xfrm>
            <a:off x="6946900" y="1421866"/>
            <a:ext cx="38989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Sachai purikuna manchi.</a:t>
            </a:r>
          </a:p>
        </p:txBody>
      </p:sp>
      <p:sp>
        <p:nvSpPr>
          <p:cNvPr id="187" name="Sacha-ra purikuna manchi."/>
          <p:cNvSpPr txBox="1"/>
          <p:nvPr/>
        </p:nvSpPr>
        <p:spPr>
          <a:xfrm>
            <a:off x="8623300" y="3199866"/>
            <a:ext cx="4533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Sacha-ra purikuna manchi.</a:t>
            </a:r>
          </a:p>
        </p:txBody>
      </p:sp>
      <p:sp>
        <p:nvSpPr>
          <p:cNvPr id="188" name="Sacha-ma purikuna manchi."/>
          <p:cNvSpPr txBox="1"/>
          <p:nvPr/>
        </p:nvSpPr>
        <p:spPr>
          <a:xfrm>
            <a:off x="8674100" y="3987266"/>
            <a:ext cx="4533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Sacha-ma purikuna manchi.</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Kolchonda katukuna"/>
          <p:cNvSpPr txBox="1"/>
          <p:nvPr/>
        </p:nvSpPr>
        <p:spPr>
          <a:xfrm>
            <a:off x="1303153" y="3937379"/>
            <a:ext cx="3492706" cy="323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solidFill>
                  <a:srgbClr val="2F1729"/>
                </a:solidFill>
                <a:latin typeface="Arial"/>
                <a:ea typeface="Arial"/>
                <a:cs typeface="Arial"/>
                <a:sym typeface="Arial"/>
              </a:defRPr>
            </a:lvl1pPr>
          </a:lstStyle>
          <a:p>
            <a:pPr/>
            <a:r>
              <a:t>Kolchonda katukuna</a:t>
            </a:r>
          </a:p>
        </p:txBody>
      </p:sp>
      <p:pic>
        <p:nvPicPr>
          <p:cNvPr id="191" name="Gorel-Escuela-de-Alternancia-Vencedor.tiff" descr="Gorel-Escuela-de-Alternancia-Vencedor.tiff"/>
          <p:cNvPicPr>
            <a:picLocks noChangeAspect="1"/>
          </p:cNvPicPr>
          <p:nvPr/>
        </p:nvPicPr>
        <p:blipFill>
          <a:blip r:embed="rId2">
            <a:extLst/>
          </a:blip>
          <a:stretch>
            <a:fillRect/>
          </a:stretch>
        </p:blipFill>
        <p:spPr>
          <a:xfrm>
            <a:off x="1307175" y="4502978"/>
            <a:ext cx="5949609" cy="4462206"/>
          </a:xfrm>
          <a:prstGeom prst="rect">
            <a:avLst/>
          </a:prstGeom>
          <a:ln w="12700">
            <a:miter lim="400000"/>
          </a:ln>
        </p:spPr>
      </p:pic>
      <p:sp>
        <p:nvSpPr>
          <p:cNvPr id="192" name="When the attributive –k is suffixed to verb roots it turns them into nouns which are capable of taking any suffix that a noun would take, such as pluralization.  For example:…"/>
          <p:cNvSpPr txBox="1"/>
          <p:nvPr/>
        </p:nvSpPr>
        <p:spPr>
          <a:xfrm>
            <a:off x="860039" y="1117580"/>
            <a:ext cx="10795532" cy="2115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457200" algn="l" defTabSz="457200">
              <a:lnSpc>
                <a:spcPct val="200000"/>
              </a:lnSpc>
              <a:defRPr sz="1600">
                <a:uFill>
                  <a:solidFill>
                    <a:srgbClr val="000000"/>
                  </a:solidFill>
                </a:uFill>
                <a:latin typeface="Times New Roman"/>
                <a:ea typeface="Times New Roman"/>
                <a:cs typeface="Times New Roman"/>
                <a:sym typeface="Times New Roman"/>
              </a:defRPr>
            </a:pPr>
            <a:r>
              <a:t>When the attributive –k is suffixed to verb roots it turns them into nouns which are capable of taking any suffix that a noun would take, such as pluralization.  For example: </a:t>
            </a:r>
          </a:p>
          <a:p>
            <a:pPr marL="992414" indent="-217714" algn="l" defTabSz="457200">
              <a:lnSpc>
                <a:spcPct val="200000"/>
              </a:lnSpc>
              <a:buSzPct val="171000"/>
              <a:buChar char="•"/>
              <a:defRPr sz="1600">
                <a:uFill>
                  <a:solidFill>
                    <a:srgbClr val="000000"/>
                  </a:solidFill>
                </a:uFill>
                <a:latin typeface="Times New Roman"/>
                <a:ea typeface="Times New Roman"/>
                <a:cs typeface="Times New Roman"/>
                <a:sym typeface="Times New Roman"/>
              </a:defRPr>
            </a:pPr>
            <a:r>
              <a:t>mandzhana ‘to fear’ &gt; mandzhak ‘fear-er’&gt; mandzhak-guna ‘the fear-ers’</a:t>
            </a:r>
          </a:p>
          <a:p>
            <a:pPr marL="992414" indent="-217714" algn="l" defTabSz="457200">
              <a:lnSpc>
                <a:spcPct val="200000"/>
              </a:lnSpc>
              <a:buSzPct val="171000"/>
              <a:buChar char="•"/>
              <a:defRPr sz="1600">
                <a:uFill>
                  <a:solidFill>
                    <a:srgbClr val="000000"/>
                  </a:solidFill>
                </a:uFill>
                <a:latin typeface="Times New Roman"/>
                <a:ea typeface="Times New Roman"/>
                <a:cs typeface="Times New Roman"/>
                <a:sym typeface="Times New Roman"/>
              </a:defRPr>
            </a:pPr>
            <a:r>
              <a:t>purina ‘to walk, to travel, to trek’ &gt; purik ‘walk-er, treker-er’&gt; purikguna ‘the walkers’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ext"/>
          <p:cNvSpPr txBox="1"/>
          <p:nvPr/>
        </p:nvSpPr>
        <p:spPr>
          <a:xfrm>
            <a:off x="469900" y="203200"/>
            <a:ext cx="108839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 </a:t>
            </a:r>
          </a:p>
        </p:txBody>
      </p:sp>
      <p:sp>
        <p:nvSpPr>
          <p:cNvPr id="195" name="Like any noun, nouns created by adding -k can also take an object marker…"/>
          <p:cNvSpPr txBox="1"/>
          <p:nvPr/>
        </p:nvSpPr>
        <p:spPr>
          <a:xfrm>
            <a:off x="783865" y="901840"/>
            <a:ext cx="11437069" cy="10093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solidFill>
                  <a:srgbClr val="2F1729"/>
                </a:solidFill>
                <a:latin typeface="Arial"/>
                <a:ea typeface="Arial"/>
                <a:cs typeface="Arial"/>
                <a:sym typeface="Arial"/>
              </a:defRPr>
            </a:pPr>
            <a:r>
              <a:t>Like any noun, nouns created by adding -k can also take an object marker</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Kulchunda katukuna ñukara rikunun.    The mattress sellers are looking at me.</a:t>
            </a:r>
          </a:p>
          <a:p>
            <a:pPr algn="l" defTabSz="457200">
              <a:defRPr sz="1600">
                <a:solidFill>
                  <a:srgbClr val="2F1729"/>
                </a:solidFill>
                <a:latin typeface="Arial"/>
                <a:ea typeface="Arial"/>
                <a:cs typeface="Arial"/>
                <a:sym typeface="Arial"/>
              </a:defRPr>
            </a:pPr>
            <a:r>
              <a:t>Kulchunda katukunara rikuni.     I am looking at the mattress sellers.</a:t>
            </a:r>
          </a:p>
        </p:txBody>
      </p:sp>
      <p:pic>
        <p:nvPicPr>
          <p:cNvPr id="196" name="Gorel-Escuela-de-Alternancia-Vencedor.tiff" descr="Gorel-Escuela-de-Alternancia-Vencedor.tiff"/>
          <p:cNvPicPr>
            <a:picLocks noChangeAspect="1"/>
          </p:cNvPicPr>
          <p:nvPr/>
        </p:nvPicPr>
        <p:blipFill>
          <a:blip r:embed="rId2">
            <a:extLst/>
          </a:blip>
          <a:stretch>
            <a:fillRect/>
          </a:stretch>
        </p:blipFill>
        <p:spPr>
          <a:xfrm>
            <a:off x="622300" y="2184400"/>
            <a:ext cx="12192000" cy="9144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Copia-de-BUSCADO-239x300.png" descr="Copia-de-BUSCADO-239x300.png"/>
          <p:cNvPicPr>
            <a:picLocks noChangeAspect="1"/>
          </p:cNvPicPr>
          <p:nvPr/>
        </p:nvPicPr>
        <p:blipFill>
          <a:blip r:embed="rId2">
            <a:extLst/>
          </a:blip>
          <a:stretch>
            <a:fillRect/>
          </a:stretch>
        </p:blipFill>
        <p:spPr>
          <a:xfrm>
            <a:off x="5200650" y="325258"/>
            <a:ext cx="7327900" cy="9198202"/>
          </a:xfrm>
          <a:prstGeom prst="rect">
            <a:avLst/>
          </a:prstGeom>
          <a:ln w="12700">
            <a:miter lim="400000"/>
          </a:ln>
        </p:spPr>
      </p:pic>
      <p:sp>
        <p:nvSpPr>
          <p:cNvPr id="199" name="Wanchik-ta apinun."/>
          <p:cNvSpPr txBox="1"/>
          <p:nvPr/>
        </p:nvSpPr>
        <p:spPr>
          <a:xfrm>
            <a:off x="355600" y="596900"/>
            <a:ext cx="54737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2F1729"/>
                </a:solidFill>
                <a:latin typeface="Arial"/>
                <a:ea typeface="Arial"/>
                <a:cs typeface="Arial"/>
                <a:sym typeface="Arial"/>
              </a:defRPr>
            </a:lvl1pPr>
          </a:lstStyle>
          <a:p>
            <a:pPr/>
            <a:r>
              <a:t>Wanchik-ta apinun.</a:t>
            </a:r>
          </a:p>
        </p:txBody>
      </p:sp>
      <p:sp>
        <p:nvSpPr>
          <p:cNvPr id="200" name="Text"/>
          <p:cNvSpPr txBox="1"/>
          <p:nvPr/>
        </p:nvSpPr>
        <p:spPr>
          <a:xfrm>
            <a:off x="469900" y="203200"/>
            <a:ext cx="108839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 </a:t>
            </a:r>
          </a:p>
        </p:txBody>
      </p:sp>
      <p:sp>
        <p:nvSpPr>
          <p:cNvPr id="201" name="Text"/>
          <p:cNvSpPr txBox="1"/>
          <p:nvPr/>
        </p:nvSpPr>
        <p:spPr>
          <a:xfrm>
            <a:off x="3555731" y="4804235"/>
            <a:ext cx="149586" cy="237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300"/>
              </a:lnSpc>
              <a:defRPr sz="1000" u="sng">
                <a:solidFill>
                  <a:srgbClr val="1155CC"/>
                </a:solidFill>
                <a:latin typeface="Arial"/>
                <a:ea typeface="Arial"/>
                <a:cs typeface="Arial"/>
                <a:sym typeface="Arial"/>
                <a:hlinkClick r:id="rId3" invalidUrl="" action="" tgtFrame="" tooltip="" history="1" highlightClick="0" endSnd="0"/>
              </a:defRPr>
            </a:lvl1pPr>
          </a:lstStyle>
          <a:p>
            <a:pPr/>
            <a:r>
              <a:rPr>
                <a:hlinkClick r:id="rId3" invalidUrl="" action="" tgtFrame="" tooltip="" history="1" highlightClick="0" endSnd="0"/>
              </a:rP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10275977_10203667938518782_4648958108402085169_n.png" descr="10275977_10203667938518782_4648958108402085169_n.png"/>
          <p:cNvPicPr>
            <a:picLocks noChangeAspect="1"/>
          </p:cNvPicPr>
          <p:nvPr/>
        </p:nvPicPr>
        <p:blipFill>
          <a:blip r:embed="rId2">
            <a:extLst/>
          </a:blip>
          <a:stretch>
            <a:fillRect/>
          </a:stretch>
        </p:blipFill>
        <p:spPr>
          <a:xfrm>
            <a:off x="495300" y="2070100"/>
            <a:ext cx="12192000" cy="6858000"/>
          </a:xfrm>
          <a:prstGeom prst="rect">
            <a:avLst/>
          </a:prstGeom>
          <a:ln w="12700">
            <a:miter lim="400000"/>
          </a:ln>
        </p:spPr>
      </p:pic>
      <p:sp>
        <p:nvSpPr>
          <p:cNvPr id="204" name="The agentive can also work as an adjective in a compound noun: wañuchik (wanchik) runa = killer man."/>
          <p:cNvSpPr txBox="1"/>
          <p:nvPr/>
        </p:nvSpPr>
        <p:spPr>
          <a:xfrm>
            <a:off x="547092" y="1139973"/>
            <a:ext cx="9573816" cy="3235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2F1729"/>
                </a:solidFill>
                <a:latin typeface="Arial"/>
                <a:ea typeface="Arial"/>
                <a:cs typeface="Arial"/>
                <a:sym typeface="Arial"/>
              </a:defRPr>
            </a:lvl1pPr>
          </a:lstStyle>
          <a:p>
            <a:pPr/>
            <a:r>
              <a:t>The agentive can also work as an adjective in a compound noun: wañuchik (wanchik) runa = killer man.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Copia-de-BUSCADO-239x300.png" descr="Copia-de-BUSCADO-239x300.png"/>
          <p:cNvPicPr>
            <a:picLocks noChangeAspect="1"/>
          </p:cNvPicPr>
          <p:nvPr/>
        </p:nvPicPr>
        <p:blipFill>
          <a:blip r:embed="rId2">
            <a:extLst/>
          </a:blip>
          <a:stretch>
            <a:fillRect/>
          </a:stretch>
        </p:blipFill>
        <p:spPr>
          <a:xfrm>
            <a:off x="5978585" y="2540000"/>
            <a:ext cx="6212248" cy="7797800"/>
          </a:xfrm>
          <a:prstGeom prst="rect">
            <a:avLst/>
          </a:prstGeom>
          <a:ln w="12700">
            <a:miter lim="400000"/>
          </a:ln>
        </p:spPr>
      </p:pic>
      <p:sp>
        <p:nvSpPr>
          <p:cNvPr id="207" name="(Wañuchik)…"/>
          <p:cNvSpPr txBox="1"/>
          <p:nvPr/>
        </p:nvSpPr>
        <p:spPr>
          <a:xfrm>
            <a:off x="830395" y="2327423"/>
            <a:ext cx="3255582" cy="1466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solidFill>
                  <a:srgbClr val="2F1729"/>
                </a:solidFill>
                <a:latin typeface="Arial"/>
                <a:ea typeface="Arial"/>
                <a:cs typeface="Arial"/>
                <a:sym typeface="Arial"/>
              </a:defRPr>
            </a:pPr>
            <a:r>
              <a:t>(Wañuchik)  </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Wanchik runa-ra apinun.</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They catch the killer man.</a:t>
            </a:r>
          </a:p>
        </p:txBody>
      </p:sp>
      <p:sp>
        <p:nvSpPr>
          <p:cNvPr id="208" name="Text"/>
          <p:cNvSpPr txBox="1"/>
          <p:nvPr/>
        </p:nvSpPr>
        <p:spPr>
          <a:xfrm>
            <a:off x="469900" y="203200"/>
            <a:ext cx="108839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 </a:t>
            </a:r>
          </a:p>
        </p:txBody>
      </p:sp>
      <p:sp>
        <p:nvSpPr>
          <p:cNvPr id="209" name="In a nominal phrase of this kind the direct object marker falls on the primary noun “runa.”"/>
          <p:cNvSpPr txBox="1"/>
          <p:nvPr/>
        </p:nvSpPr>
        <p:spPr>
          <a:xfrm>
            <a:off x="783865" y="1016140"/>
            <a:ext cx="11437069" cy="780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In a nominal phrase of this kind the direct object marker falls on the primary noun “runa.”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matrimonio%2Bawajun%2Bselva%2Bparaiso%2B015.png" descr="matrimonio%2Bawajun%2Bselva%2Bparaiso%2B015.png"/>
          <p:cNvPicPr>
            <a:picLocks noChangeAspect="1"/>
          </p:cNvPicPr>
          <p:nvPr/>
        </p:nvPicPr>
        <p:blipFill>
          <a:blip r:embed="rId2">
            <a:extLst/>
          </a:blip>
          <a:stretch>
            <a:fillRect/>
          </a:stretch>
        </p:blipFill>
        <p:spPr>
          <a:xfrm>
            <a:off x="996950" y="2651125"/>
            <a:ext cx="9182100" cy="6886575"/>
          </a:xfrm>
          <a:prstGeom prst="rect">
            <a:avLst/>
          </a:prstGeom>
          <a:ln w="12700">
            <a:miter lim="400000"/>
          </a:ln>
        </p:spPr>
      </p:pic>
      <p:sp>
        <p:nvSpPr>
          <p:cNvPr id="212" name="Quote Bubble"/>
          <p:cNvSpPr/>
          <p:nvPr/>
        </p:nvSpPr>
        <p:spPr>
          <a:xfrm>
            <a:off x="4864100" y="3556000"/>
            <a:ext cx="5194300" cy="647700"/>
          </a:xfrm>
          <a:prstGeom prst="wedgeEllipseCallout">
            <a:avLst>
              <a:gd name="adj1" fmla="val -62388"/>
              <a:gd name="adj2" fmla="val -207516"/>
            </a:avLst>
          </a:pr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13" name="Kanda rikuuk warmi wawa."/>
          <p:cNvSpPr txBox="1"/>
          <p:nvPr/>
        </p:nvSpPr>
        <p:spPr>
          <a:xfrm>
            <a:off x="5543550" y="3630345"/>
            <a:ext cx="7594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Kanda rikuuk warmi wawa.   </a:t>
            </a:r>
          </a:p>
        </p:txBody>
      </p:sp>
      <p:sp>
        <p:nvSpPr>
          <p:cNvPr id="214" name="Rikun pai."/>
          <p:cNvSpPr txBox="1"/>
          <p:nvPr/>
        </p:nvSpPr>
        <p:spPr>
          <a:xfrm>
            <a:off x="1079500" y="1727200"/>
            <a:ext cx="17145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solidFill>
                  <a:srgbClr val="2F1729"/>
                </a:solidFill>
                <a:latin typeface="Arial"/>
                <a:ea typeface="Arial"/>
                <a:cs typeface="Arial"/>
                <a:sym typeface="Arial"/>
              </a:defRPr>
            </a:lvl1pPr>
          </a:lstStyle>
          <a:p>
            <a:pPr/>
            <a:r>
              <a:t>Rikun pai.   </a:t>
            </a:r>
          </a:p>
        </p:txBody>
      </p:sp>
      <p:sp>
        <p:nvSpPr>
          <p:cNvPr id="215" name="rikuk = one who looks    rikuuk = one who is looking.…"/>
          <p:cNvSpPr txBox="1"/>
          <p:nvPr/>
        </p:nvSpPr>
        <p:spPr>
          <a:xfrm>
            <a:off x="5435600" y="1584473"/>
            <a:ext cx="6007100" cy="780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rPr sz="1600"/>
              <a:t>rikuk = one who looks    rikuuk = one who is looking.</a:t>
            </a:r>
            <a:endParaRPr sz="1600"/>
          </a:p>
          <a:p>
            <a:pPr algn="l" defTabSz="457200">
              <a:defRPr sz="2800">
                <a:solidFill>
                  <a:srgbClr val="2F1729"/>
                </a:solidFill>
                <a:latin typeface="Arial"/>
                <a:ea typeface="Arial"/>
                <a:cs typeface="Arial"/>
                <a:sym typeface="Arial"/>
              </a:defRPr>
            </a:pPr>
            <a:endParaRPr sz="1600"/>
          </a:p>
          <a:p>
            <a:pPr algn="l" defTabSz="457200">
              <a:defRPr sz="2800">
                <a:solidFill>
                  <a:srgbClr val="2F1729"/>
                </a:solidFill>
                <a:latin typeface="Arial"/>
                <a:ea typeface="Arial"/>
                <a:cs typeface="Arial"/>
                <a:sym typeface="Arial"/>
              </a:defRPr>
            </a:pPr>
            <a:r>
              <a:rPr sz="1600"/>
              <a:t>“The girl who is looking at you.”  </a:t>
            </a:r>
          </a:p>
        </p:txBody>
      </p:sp>
      <p:sp>
        <p:nvSpPr>
          <p:cNvPr id="216" name="An agent in the process of doing an ongoing action is expressed by combining the durative marker with the agentive as follows:…"/>
          <p:cNvSpPr txBox="1"/>
          <p:nvPr/>
        </p:nvSpPr>
        <p:spPr>
          <a:xfrm>
            <a:off x="986532" y="517822"/>
            <a:ext cx="11590536" cy="780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600">
                <a:solidFill>
                  <a:srgbClr val="2F1729"/>
                </a:solidFill>
                <a:latin typeface="Arial"/>
                <a:ea typeface="Arial"/>
                <a:cs typeface="Arial"/>
                <a:sym typeface="Arial"/>
              </a:defRPr>
            </a:pPr>
            <a:r>
              <a:t>An agent in the process of doing an ongoing action is expressed by combining the durative marker with the agentive as follows:</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purik &gt; puri-u-k     rikuk &gt; rikuuk</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he attributive –k is used twice in the title of one of the most famous Inca rulers…"/>
          <p:cNvSpPr txBox="1"/>
          <p:nvPr/>
        </p:nvSpPr>
        <p:spPr>
          <a:xfrm>
            <a:off x="860039" y="906971"/>
            <a:ext cx="11067726" cy="81631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200000"/>
              </a:lnSpc>
              <a:tabLst>
                <a:tab pos="1409700" algn="l"/>
              </a:tabLst>
              <a:defRPr sz="2100">
                <a:uFill>
                  <a:solidFill>
                    <a:srgbClr val="000000"/>
                  </a:solidFill>
                </a:uFill>
                <a:latin typeface="Times New Roman"/>
                <a:ea typeface="Times New Roman"/>
                <a:cs typeface="Times New Roman"/>
                <a:sym typeface="Times New Roman"/>
              </a:defRPr>
            </a:pPr>
            <a:r>
              <a:rPr i="1"/>
              <a:t>The attributive </a:t>
            </a:r>
            <a:r>
              <a:rPr i="1"/>
              <a:t>–k is used twice in the title of one of the most famous Inca rulers</a:t>
            </a:r>
          </a:p>
          <a:p>
            <a:pPr indent="457200" algn="l" defTabSz="457200">
              <a:lnSpc>
                <a:spcPct val="200000"/>
              </a:lnSpc>
              <a:defRPr sz="2100">
                <a:uFill>
                  <a:solidFill>
                    <a:srgbClr val="000000"/>
                  </a:solidFill>
                </a:uFill>
                <a:latin typeface="Times New Roman"/>
                <a:ea typeface="Times New Roman"/>
                <a:cs typeface="Times New Roman"/>
                <a:sym typeface="Times New Roman"/>
              </a:defRPr>
            </a:pPr>
          </a:p>
          <a:p>
            <a:pPr indent="457200" algn="l" defTabSz="457200">
              <a:lnSpc>
                <a:spcPct val="200000"/>
              </a:lnSpc>
              <a:defRPr sz="1800">
                <a:uFill>
                  <a:solidFill>
                    <a:srgbClr val="000000"/>
                  </a:solidFill>
                </a:uFill>
                <a:latin typeface="Times New Roman"/>
                <a:ea typeface="Times New Roman"/>
                <a:cs typeface="Times New Roman"/>
                <a:sym typeface="Times New Roman"/>
              </a:defRPr>
            </a:pPr>
            <a:r>
              <a:rPr sz="2100"/>
              <a:t>Pachakutiq Inka Yupanki, Wakcha Khuyaq       (wakcha kuyak)  Huaccha ccuyac, que dice "amoroso de los pobres,"Huaccha ccuyac, que dice "amoroso de los pobres,</a:t>
            </a:r>
            <a:r>
              <a:t>"</a:t>
            </a:r>
          </a:p>
          <a:p>
            <a:pPr indent="457200" algn="l" defTabSz="457200">
              <a:lnSpc>
                <a:spcPct val="200000"/>
              </a:lnSpc>
              <a:defRPr sz="1600">
                <a:uFill>
                  <a:solidFill>
                    <a:srgbClr val="000000"/>
                  </a:solidFill>
                </a:uFill>
                <a:latin typeface="Times New Roman"/>
                <a:ea typeface="Times New Roman"/>
                <a:cs typeface="Times New Roman"/>
                <a:sym typeface="Times New Roman"/>
              </a:defRPr>
            </a:pPr>
            <a:r>
              <a:t>… porque les quería dar á entender, que por prósperos que fuesen, habían de tener en mucho á los que tenían no tanto, porque, al fin, podría ser posible que el que al presente se veía en prosperidad, que podría perderse, y el otro que no tenía tanto, estar aumentado en bienes y le podría socorrer; y porque siempre tuviesen una hermandad y confederación, daba aquella orden é aquella manera. É que de allí adelante, que demás del nombre que de Señor tenía, el sobrenombre que ellos y los demás le nombrasen cada y cuando que con él alguno hablase, que le nombrasen Huaccha ccuyac, que dice "amoroso de los pobres," de la cual institución, los demás sus descendientes ansí se intitularan. </a:t>
            </a:r>
          </a:p>
          <a:p>
            <a:pPr indent="457200" algn="l" defTabSz="457200">
              <a:lnSpc>
                <a:spcPct val="200000"/>
              </a:lnSpc>
              <a:defRPr sz="1800">
                <a:uFill>
                  <a:solidFill>
                    <a:srgbClr val="000000"/>
                  </a:solidFill>
                </a:uFill>
                <a:latin typeface="Times New Roman"/>
                <a:ea typeface="Times New Roman"/>
                <a:cs typeface="Times New Roman"/>
                <a:sym typeface="Times New Roman"/>
              </a:defRPr>
            </a:pPr>
          </a:p>
          <a:p>
            <a:pPr indent="457200" algn="l" defTabSz="457200">
              <a:lnSpc>
                <a:spcPct val="200000"/>
              </a:lnSpc>
              <a:defRPr sz="1800">
                <a:uFill>
                  <a:solidFill>
                    <a:srgbClr val="000000"/>
                  </a:solidFill>
                </a:uFill>
                <a:latin typeface="Times New Roman"/>
                <a:ea typeface="Times New Roman"/>
                <a:cs typeface="Times New Roman"/>
                <a:sym typeface="Times New Roman"/>
              </a:defRPr>
            </a:pPr>
            <a:r>
              <a:t>ama a los pobres como a ti mismo </a:t>
            </a:r>
          </a:p>
          <a:p>
            <a:pPr indent="457200" algn="l" defTabSz="457200">
              <a:lnSpc>
                <a:spcPct val="200000"/>
              </a:lnSpc>
              <a:defRPr sz="1800">
                <a:uFill>
                  <a:solidFill>
                    <a:srgbClr val="000000"/>
                  </a:solidFill>
                </a:uFill>
                <a:latin typeface="Times New Roman"/>
                <a:ea typeface="Times New Roman"/>
                <a:cs typeface="Times New Roman"/>
                <a:sym typeface="Times New Roman"/>
              </a:defRPr>
            </a:pPr>
            <a:r>
              <a:t>kikiykitahina wakchata khuyay</a:t>
            </a:r>
          </a:p>
          <a:p>
            <a:pPr indent="457200" algn="l" defTabSz="457200">
              <a:lnSpc>
                <a:spcPct val="200000"/>
              </a:lnSpc>
              <a:defRPr sz="1800">
                <a:uFill>
                  <a:solidFill>
                    <a:srgbClr val="000000"/>
                  </a:solidFill>
                </a:uFill>
                <a:latin typeface="Times New Roman"/>
                <a:ea typeface="Times New Roman"/>
                <a:cs typeface="Times New Roman"/>
                <a:sym typeface="Times New Roman"/>
              </a:defRPr>
            </a:pPr>
          </a:p>
          <a:p>
            <a:pPr indent="457200" algn="l" defTabSz="457200">
              <a:lnSpc>
                <a:spcPct val="200000"/>
              </a:lnSpc>
              <a:defRPr sz="1800">
                <a:uFill>
                  <a:solidFill>
                    <a:srgbClr val="000000"/>
                  </a:solidFill>
                </a:uFill>
                <a:latin typeface="Times New Roman"/>
                <a:ea typeface="Times New Roman"/>
                <a:cs typeface="Times New Roman"/>
                <a:sym typeface="Times New Roman"/>
              </a:defRPr>
            </a:pPr>
            <a:r>
              <a:t>Juan de Betanzos (sobre Pachakutiq Inka Yupanki) . </a:t>
            </a:r>
          </a:p>
        </p:txBody>
      </p:sp>
      <p:pic>
        <p:nvPicPr>
          <p:cNvPr id="141" name="Screen Shot 2020-07-03 at 9.30.57 AM.png" descr="Screen Shot 2020-07-03 at 9.30.57 AM.png"/>
          <p:cNvPicPr>
            <a:picLocks noChangeAspect="1"/>
          </p:cNvPicPr>
          <p:nvPr/>
        </p:nvPicPr>
        <p:blipFill>
          <a:blip r:embed="rId2">
            <a:extLst/>
          </a:blip>
          <a:stretch>
            <a:fillRect/>
          </a:stretch>
        </p:blipFill>
        <p:spPr>
          <a:xfrm>
            <a:off x="6820353" y="5644970"/>
            <a:ext cx="2895059" cy="407910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ext"/>
          <p:cNvSpPr txBox="1"/>
          <p:nvPr/>
        </p:nvSpPr>
        <p:spPr>
          <a:xfrm>
            <a:off x="469900" y="203200"/>
            <a:ext cx="108839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 </a:t>
            </a:r>
          </a:p>
        </p:txBody>
      </p:sp>
      <p:sp>
        <p:nvSpPr>
          <p:cNvPr id="219" name="The direct object marker can then be added to this combination as follows…"/>
          <p:cNvSpPr txBox="1"/>
          <p:nvPr/>
        </p:nvSpPr>
        <p:spPr>
          <a:xfrm>
            <a:off x="1053209" y="1335587"/>
            <a:ext cx="10287001" cy="313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The direct object marker can then be added to this combination as follows </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puri-u-k-ta </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Shuk warmira puriukta rikuni.</a:t>
            </a:r>
          </a:p>
          <a:p>
            <a:pPr algn="l" defTabSz="457200">
              <a:defRPr sz="1600">
                <a:solidFill>
                  <a:srgbClr val="2F1729"/>
                </a:solidFill>
                <a:latin typeface="Arial"/>
                <a:ea typeface="Arial"/>
                <a:cs typeface="Arial"/>
                <a:sym typeface="Arial"/>
              </a:defRPr>
            </a:pPr>
            <a:r>
              <a:t>I see a woman walking.</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“Amangai puñu-u-ta ama likchachingui-chu.” </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Don’t wake the one who is sleeping in the hammock. </a:t>
            </a:r>
          </a:p>
          <a:p>
            <a:pPr algn="l" defTabSz="457200">
              <a:defRPr sz="1600">
                <a:solidFill>
                  <a:srgbClr val="2F1729"/>
                </a:solidFill>
                <a:latin typeface="Arial"/>
                <a:ea typeface="Arial"/>
                <a:cs typeface="Arial"/>
                <a:sym typeface="Arial"/>
              </a:defRPr>
            </a:pPr>
            <a:r>
              <a:t>  </a:t>
            </a:r>
          </a:p>
        </p:txBody>
      </p:sp>
      <p:pic>
        <p:nvPicPr>
          <p:cNvPr id="220" name="educacion-pobladores-Alto-Telire-Talamanca_LNCIMA20130809_0090_5.png" descr="educacion-pobladores-Alto-Telire-Talamanca_LNCIMA20130809_0090_5.png"/>
          <p:cNvPicPr>
            <a:picLocks noChangeAspect="1"/>
          </p:cNvPicPr>
          <p:nvPr/>
        </p:nvPicPr>
        <p:blipFill>
          <a:blip r:embed="rId2">
            <a:extLst/>
          </a:blip>
          <a:srcRect l="37892" t="33650" r="752" b="0"/>
          <a:stretch>
            <a:fillRect/>
          </a:stretch>
        </p:blipFill>
        <p:spPr>
          <a:xfrm>
            <a:off x="1102185" y="4868114"/>
            <a:ext cx="6239926" cy="445344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I saw a man drinking chicha."/>
          <p:cNvSpPr txBox="1"/>
          <p:nvPr/>
        </p:nvSpPr>
        <p:spPr>
          <a:xfrm>
            <a:off x="1054100" y="1371066"/>
            <a:ext cx="4673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 saw a man drinking chicha.</a:t>
            </a:r>
          </a:p>
        </p:txBody>
      </p:sp>
      <p:pic>
        <p:nvPicPr>
          <p:cNvPr id="223" name="DSC_0013.jpg" descr="DSC_0013.jpg"/>
          <p:cNvPicPr>
            <a:picLocks noChangeAspect="1"/>
          </p:cNvPicPr>
          <p:nvPr/>
        </p:nvPicPr>
        <p:blipFill>
          <a:blip r:embed="rId2">
            <a:extLst/>
          </a:blip>
          <a:stretch>
            <a:fillRect/>
          </a:stretch>
        </p:blipFill>
        <p:spPr>
          <a:xfrm>
            <a:off x="850900" y="2411328"/>
            <a:ext cx="9486900" cy="6148472"/>
          </a:xfrm>
          <a:prstGeom prst="rect">
            <a:avLst/>
          </a:prstGeom>
          <a:ln w="12700">
            <a:miter lim="400000"/>
          </a:ln>
        </p:spPr>
      </p:pic>
      <p:sp>
        <p:nvSpPr>
          <p:cNvPr id="224" name="upina = to drink"/>
          <p:cNvSpPr txBox="1"/>
          <p:nvPr/>
        </p:nvSpPr>
        <p:spPr>
          <a:xfrm>
            <a:off x="8813800" y="342366"/>
            <a:ext cx="3022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upina = to drink</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u runara rikuni asuara upi-u-k-ta."/>
          <p:cNvSpPr txBox="1"/>
          <p:nvPr/>
        </p:nvSpPr>
        <p:spPr>
          <a:xfrm>
            <a:off x="812800" y="825500"/>
            <a:ext cx="69215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2F1729"/>
                </a:solidFill>
                <a:latin typeface="Arial"/>
                <a:ea typeface="Arial"/>
                <a:cs typeface="Arial"/>
                <a:sym typeface="Arial"/>
              </a:defRPr>
            </a:lvl1pPr>
          </a:lstStyle>
          <a:p>
            <a:pPr/>
            <a:r>
              <a:t>Shu runara rikuni asuara upi-u-k-ta.</a:t>
            </a:r>
          </a:p>
        </p:txBody>
      </p:sp>
      <p:pic>
        <p:nvPicPr>
          <p:cNvPr id="227" name="DSC_0013.jpg" descr="DSC_0013.jpg"/>
          <p:cNvPicPr>
            <a:picLocks noChangeAspect="1"/>
          </p:cNvPicPr>
          <p:nvPr/>
        </p:nvPicPr>
        <p:blipFill>
          <a:blip r:embed="rId2">
            <a:extLst/>
          </a:blip>
          <a:stretch>
            <a:fillRect/>
          </a:stretch>
        </p:blipFill>
        <p:spPr>
          <a:xfrm>
            <a:off x="723900" y="1802564"/>
            <a:ext cx="9486900" cy="6148472"/>
          </a:xfrm>
          <a:prstGeom prst="rect">
            <a:avLst/>
          </a:prstGeom>
          <a:ln w="12700">
            <a:miter lim="400000"/>
          </a:ln>
        </p:spPr>
      </p:pic>
      <p:sp>
        <p:nvSpPr>
          <p:cNvPr id="228" name="upina = to drink"/>
          <p:cNvSpPr txBox="1"/>
          <p:nvPr/>
        </p:nvSpPr>
        <p:spPr>
          <a:xfrm>
            <a:off x="8813800" y="342366"/>
            <a:ext cx="3022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upina = to drink</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url?sa=i&amp;rct=j&amp;q=eating+amazonian+ecuador&amp;source=images&amp;cd=&amp;docid=AWo1zXeRSI8KuM&amp;tbnid=xCkk0zy_h6xa6M-&amp;ved=0CAUQjRw&amp;url=http%3A%2F%2Fwww.theblogismine.com%2F2011%2F02%2F17%2Fnational-geographic-6th-we.tiff" descr="url?sa=i&amp;rct=j&amp;q=eating+amazonian+ecuador&amp;source=images&amp;cd=&amp;docid=AWo1zXeRSI8KuM&amp;tbnid=xCkk0zy_h6xa6M-&amp;ved=0CAUQjRw&amp;url=http%3A%2F%2Fwww.theblogismine.com%2F2011%2F02%2F17%2Fnational-geographic-6th-we.tiff"/>
          <p:cNvPicPr>
            <a:picLocks noChangeAspect="1"/>
          </p:cNvPicPr>
          <p:nvPr/>
        </p:nvPicPr>
        <p:blipFill>
          <a:blip r:embed="rId2">
            <a:extLst/>
          </a:blip>
          <a:stretch>
            <a:fillRect/>
          </a:stretch>
        </p:blipFill>
        <p:spPr>
          <a:xfrm>
            <a:off x="1085850" y="3033709"/>
            <a:ext cx="9055100" cy="6796091"/>
          </a:xfrm>
          <a:prstGeom prst="rect">
            <a:avLst/>
          </a:prstGeom>
          <a:ln w="12700">
            <a:miter lim="400000"/>
          </a:ln>
        </p:spPr>
      </p:pic>
      <p:sp>
        <p:nvSpPr>
          <p:cNvPr id="231" name="Quote Bubble"/>
          <p:cNvSpPr/>
          <p:nvPr/>
        </p:nvSpPr>
        <p:spPr>
          <a:xfrm>
            <a:off x="533400" y="2628900"/>
            <a:ext cx="8648700" cy="3721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8" y="0"/>
                </a:moveTo>
                <a:cubicBezTo>
                  <a:pt x="398" y="0"/>
                  <a:pt x="0" y="924"/>
                  <a:pt x="0" y="2064"/>
                </a:cubicBezTo>
                <a:lnTo>
                  <a:pt x="0" y="7003"/>
                </a:lnTo>
                <a:cubicBezTo>
                  <a:pt x="0" y="8143"/>
                  <a:pt x="398" y="9067"/>
                  <a:pt x="888" y="9067"/>
                </a:cubicBezTo>
                <a:lnTo>
                  <a:pt x="11195" y="9067"/>
                </a:lnTo>
                <a:lnTo>
                  <a:pt x="13592" y="21600"/>
                </a:lnTo>
                <a:lnTo>
                  <a:pt x="11874" y="9067"/>
                </a:lnTo>
                <a:lnTo>
                  <a:pt x="20712" y="9067"/>
                </a:lnTo>
                <a:cubicBezTo>
                  <a:pt x="21202" y="9067"/>
                  <a:pt x="21600" y="8143"/>
                  <a:pt x="21600" y="7003"/>
                </a:cubicBezTo>
                <a:lnTo>
                  <a:pt x="21600" y="2064"/>
                </a:lnTo>
                <a:cubicBezTo>
                  <a:pt x="21600" y="924"/>
                  <a:pt x="21202" y="0"/>
                  <a:pt x="20712" y="0"/>
                </a:cubicBezTo>
                <a:lnTo>
                  <a:pt x="888"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32" name="Sapura mikuukta ama killa-ch-i-chu."/>
          <p:cNvSpPr txBox="1"/>
          <p:nvPr/>
        </p:nvSpPr>
        <p:spPr>
          <a:xfrm>
            <a:off x="622300" y="3086100"/>
            <a:ext cx="7861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2F1729"/>
                </a:solidFill>
                <a:latin typeface="Arial"/>
                <a:ea typeface="Arial"/>
                <a:cs typeface="Arial"/>
                <a:sym typeface="Arial"/>
              </a:defRPr>
            </a:lvl1pPr>
          </a:lstStyle>
          <a:p>
            <a:pPr/>
            <a:r>
              <a:t>Sapura mikuukta ama killa-ch-i-chu.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url?sa=i&amp;rct=j&amp;q=eating+amazonian+ecuador&amp;source=images&amp;cd=&amp;docid=AWo1zXeRSI8KuM&amp;tbnid=xCkk0zy_h6xa6M-&amp;ved=0CAUQjRw&amp;url=http%3A%2F%2Fwww.theblogismine.com%2F2011%2F02%2F17%2Fnational-geographic-6th-we.tiff" descr="url?sa=i&amp;rct=j&amp;q=eating+amazonian+ecuador&amp;source=images&amp;cd=&amp;docid=AWo1zXeRSI8KuM&amp;tbnid=xCkk0zy_h6xa6M-&amp;ved=0CAUQjRw&amp;url=http%3A%2F%2Fwww.theblogismine.com%2F2011%2F02%2F17%2Fnational-geographic-6th-we.tiff"/>
          <p:cNvPicPr>
            <a:picLocks noChangeAspect="1"/>
          </p:cNvPicPr>
          <p:nvPr/>
        </p:nvPicPr>
        <p:blipFill>
          <a:blip r:embed="rId2">
            <a:extLst/>
          </a:blip>
          <a:stretch>
            <a:fillRect/>
          </a:stretch>
        </p:blipFill>
        <p:spPr>
          <a:xfrm>
            <a:off x="1085850" y="3033709"/>
            <a:ext cx="9055100" cy="6796091"/>
          </a:xfrm>
          <a:prstGeom prst="rect">
            <a:avLst/>
          </a:prstGeom>
          <a:ln w="12700">
            <a:miter lim="400000"/>
          </a:ln>
        </p:spPr>
      </p:pic>
      <p:sp>
        <p:nvSpPr>
          <p:cNvPr id="235" name="Quote Bubble"/>
          <p:cNvSpPr/>
          <p:nvPr/>
        </p:nvSpPr>
        <p:spPr>
          <a:xfrm>
            <a:off x="533400" y="2794000"/>
            <a:ext cx="5540772" cy="3383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2" y="0"/>
                </a:moveTo>
                <a:cubicBezTo>
                  <a:pt x="529" y="0"/>
                  <a:pt x="0" y="866"/>
                  <a:pt x="0" y="1936"/>
                </a:cubicBezTo>
                <a:lnTo>
                  <a:pt x="0" y="5673"/>
                </a:lnTo>
                <a:cubicBezTo>
                  <a:pt x="0" y="6743"/>
                  <a:pt x="529" y="7609"/>
                  <a:pt x="1182" y="7609"/>
                </a:cubicBezTo>
                <a:lnTo>
                  <a:pt x="11870" y="7609"/>
                </a:lnTo>
                <a:lnTo>
                  <a:pt x="18277" y="21600"/>
                </a:lnTo>
                <a:lnTo>
                  <a:pt x="12897" y="7609"/>
                </a:lnTo>
                <a:lnTo>
                  <a:pt x="20416" y="7609"/>
                </a:lnTo>
                <a:cubicBezTo>
                  <a:pt x="21070" y="7609"/>
                  <a:pt x="21600" y="6743"/>
                  <a:pt x="21600" y="5673"/>
                </a:cubicBezTo>
                <a:lnTo>
                  <a:pt x="21600" y="1936"/>
                </a:lnTo>
                <a:cubicBezTo>
                  <a:pt x="21600" y="866"/>
                  <a:pt x="21070" y="0"/>
                  <a:pt x="20416" y="0"/>
                </a:cubicBezTo>
                <a:lnTo>
                  <a:pt x="1182"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36" name="Don’t bother the one who is eating the frog."/>
          <p:cNvSpPr txBox="1"/>
          <p:nvPr/>
        </p:nvSpPr>
        <p:spPr>
          <a:xfrm>
            <a:off x="825500" y="3175000"/>
            <a:ext cx="9855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500">
                <a:solidFill>
                  <a:srgbClr val="2F1729"/>
                </a:solidFill>
                <a:latin typeface="Arial"/>
                <a:ea typeface="Arial"/>
                <a:cs typeface="Arial"/>
                <a:sym typeface="Arial"/>
              </a:defRPr>
            </a:pPr>
            <a:r>
              <a:rPr sz="1800"/>
              <a:t>Don’t bother the one who is eating the frog.</a:t>
            </a: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Avionetara chapakaukunara rikunchi."/>
          <p:cNvSpPr txBox="1"/>
          <p:nvPr/>
        </p:nvSpPr>
        <p:spPr>
          <a:xfrm>
            <a:off x="673100" y="1066266"/>
            <a:ext cx="6007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rPr sz="1800"/>
              <a:t>Avionetara chapakaukunara rikunchi. </a:t>
            </a:r>
            <a:r>
              <a:t> </a:t>
            </a:r>
          </a:p>
        </p:txBody>
      </p:sp>
      <p:sp>
        <p:nvSpPr>
          <p:cNvPr id="239" name="Ari.  Indijpi.  Alli punzha tukujpi ringarauni."/>
          <p:cNvSpPr txBox="1"/>
          <p:nvPr/>
        </p:nvSpPr>
        <p:spPr>
          <a:xfrm>
            <a:off x="1028700" y="7213066"/>
            <a:ext cx="7023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Ari.  Indijpi.  Alli punzha tukujpi ringarauni.</a:t>
            </a:r>
          </a:p>
        </p:txBody>
      </p:sp>
      <p:sp>
        <p:nvSpPr>
          <p:cNvPr id="240" name="Mana rijpi kiwa supai tukunga."/>
          <p:cNvSpPr txBox="1"/>
          <p:nvPr/>
        </p:nvSpPr>
        <p:spPr>
          <a:xfrm>
            <a:off x="1130300" y="8025866"/>
            <a:ext cx="7023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Mana rijpi kiwa supai tukunga.</a:t>
            </a:r>
          </a:p>
        </p:txBody>
      </p:sp>
      <p:pic>
        <p:nvPicPr>
          <p:cNvPr id="241" name="photo_explorer#user=3527144&amp;with_photo_id=28907551&amp;order=date_desc.png" descr="photo_explorer#user=3527144&amp;with_photo_id=28907551&amp;order=date_desc.png"/>
          <p:cNvPicPr>
            <a:picLocks noChangeAspect="1"/>
          </p:cNvPicPr>
          <p:nvPr/>
        </p:nvPicPr>
        <p:blipFill>
          <a:blip r:embed="rId2">
            <a:extLst/>
          </a:blip>
          <a:stretch>
            <a:fillRect/>
          </a:stretch>
        </p:blipFill>
        <p:spPr>
          <a:xfrm>
            <a:off x="634999" y="1879599"/>
            <a:ext cx="10769601" cy="80772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We see the kids waiting for the airplane.…"/>
          <p:cNvSpPr txBox="1"/>
          <p:nvPr/>
        </p:nvSpPr>
        <p:spPr>
          <a:xfrm>
            <a:off x="673100" y="660400"/>
            <a:ext cx="9118600" cy="130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a:solidFill>
                  <a:srgbClr val="2F1729"/>
                </a:solidFill>
                <a:latin typeface="Arial"/>
                <a:ea typeface="Arial"/>
                <a:cs typeface="Arial"/>
                <a:sym typeface="Arial"/>
              </a:defRPr>
            </a:pPr>
            <a:r>
              <a:t>We see the kids waiting for the airplane.  </a:t>
            </a:r>
          </a:p>
          <a:p>
            <a:pPr algn="l" defTabSz="457200">
              <a:defRPr sz="1800">
                <a:solidFill>
                  <a:srgbClr val="2F1729"/>
                </a:solidFill>
                <a:latin typeface="Arial"/>
                <a:ea typeface="Arial"/>
                <a:cs typeface="Arial"/>
                <a:sym typeface="Arial"/>
              </a:defRPr>
            </a:pPr>
            <a:r>
              <a:t>Wawaunara rikunchi avionetara chapaukunata</a:t>
            </a:r>
          </a:p>
        </p:txBody>
      </p:sp>
      <p:sp>
        <p:nvSpPr>
          <p:cNvPr id="244" name="Ari.  Indijpi.  Alli punzha tukujpi ringarauni."/>
          <p:cNvSpPr txBox="1"/>
          <p:nvPr/>
        </p:nvSpPr>
        <p:spPr>
          <a:xfrm>
            <a:off x="1028700" y="7213066"/>
            <a:ext cx="7023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Ari.  Indijpi.  Alli punzha tukujpi ringarauni.</a:t>
            </a:r>
          </a:p>
        </p:txBody>
      </p:sp>
      <p:sp>
        <p:nvSpPr>
          <p:cNvPr id="245" name="Mana rijpi kiwa supai tukunga."/>
          <p:cNvSpPr txBox="1"/>
          <p:nvPr/>
        </p:nvSpPr>
        <p:spPr>
          <a:xfrm>
            <a:off x="1130300" y="8025866"/>
            <a:ext cx="7023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Mana rijpi kiwa supai tukunga.</a:t>
            </a:r>
          </a:p>
        </p:txBody>
      </p:sp>
      <p:pic>
        <p:nvPicPr>
          <p:cNvPr id="246" name="photo_explorer#user=3527144&amp;with_photo_id=28907551&amp;order=date_desc.png" descr="photo_explorer#user=3527144&amp;with_photo_id=28907551&amp;order=date_desc.png"/>
          <p:cNvPicPr>
            <a:picLocks noChangeAspect="1"/>
          </p:cNvPicPr>
          <p:nvPr/>
        </p:nvPicPr>
        <p:blipFill>
          <a:blip r:embed="rId2">
            <a:extLst/>
          </a:blip>
          <a:stretch>
            <a:fillRect/>
          </a:stretch>
        </p:blipFill>
        <p:spPr>
          <a:xfrm>
            <a:off x="558799" y="2057399"/>
            <a:ext cx="10769601" cy="80772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3072205639_04cd375812.png" descr="3072205639_04cd375812.png"/>
          <p:cNvPicPr>
            <a:picLocks noChangeAspect="1"/>
          </p:cNvPicPr>
          <p:nvPr/>
        </p:nvPicPr>
        <p:blipFill>
          <a:blip r:embed="rId2">
            <a:extLst/>
          </a:blip>
          <a:stretch>
            <a:fillRect/>
          </a:stretch>
        </p:blipFill>
        <p:spPr>
          <a:xfrm>
            <a:off x="3798887" y="1432983"/>
            <a:ext cx="5962651" cy="7950201"/>
          </a:xfrm>
          <a:prstGeom prst="rect">
            <a:avLst/>
          </a:prstGeom>
          <a:ln w="12700">
            <a:miter lim="400000"/>
          </a:ln>
        </p:spPr>
      </p:pic>
      <p:sp>
        <p:nvSpPr>
          <p:cNvPr id="249" name="Sachama purik runa."/>
          <p:cNvSpPr txBox="1"/>
          <p:nvPr/>
        </p:nvSpPr>
        <p:spPr>
          <a:xfrm>
            <a:off x="3784600" y="647700"/>
            <a:ext cx="64770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2F1729"/>
                </a:solidFill>
                <a:latin typeface="Arial"/>
                <a:ea typeface="Arial"/>
                <a:cs typeface="Arial"/>
                <a:sym typeface="Arial"/>
              </a:defRPr>
            </a:lvl1pPr>
          </a:lstStyle>
          <a:p>
            <a:pPr/>
            <a:r>
              <a:t>Sachama purik runa.</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3072205639_04cd375812.png" descr="3072205639_04cd375812.png"/>
          <p:cNvPicPr>
            <a:picLocks noChangeAspect="1"/>
          </p:cNvPicPr>
          <p:nvPr/>
        </p:nvPicPr>
        <p:blipFill>
          <a:blip r:embed="rId2">
            <a:extLst/>
          </a:blip>
          <a:stretch>
            <a:fillRect/>
          </a:stretch>
        </p:blipFill>
        <p:spPr>
          <a:xfrm>
            <a:off x="3786187" y="2296583"/>
            <a:ext cx="5962651" cy="7950201"/>
          </a:xfrm>
          <a:prstGeom prst="rect">
            <a:avLst/>
          </a:prstGeom>
          <a:ln w="12700">
            <a:miter lim="400000"/>
          </a:ln>
        </p:spPr>
      </p:pic>
      <p:sp>
        <p:nvSpPr>
          <p:cNvPr id="252" name="The construction -k + aka indicates habitual action and can be translated as “used to.”…"/>
          <p:cNvSpPr txBox="1"/>
          <p:nvPr/>
        </p:nvSpPr>
        <p:spPr>
          <a:xfrm>
            <a:off x="3835400" y="645089"/>
            <a:ext cx="6477000" cy="16943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a:solidFill>
                  <a:srgbClr val="2F1729"/>
                </a:solidFill>
                <a:latin typeface="Arial"/>
                <a:ea typeface="Arial"/>
                <a:cs typeface="Arial"/>
                <a:sym typeface="Arial"/>
              </a:defRPr>
            </a:pPr>
            <a:r>
              <a:t>The construction -k + aka indicates habitual action and can be translated as “used to.” </a:t>
            </a:r>
          </a:p>
          <a:p>
            <a:pPr algn="l" defTabSz="457200">
              <a:defRPr sz="1800">
                <a:solidFill>
                  <a:srgbClr val="2F1729"/>
                </a:solidFill>
                <a:latin typeface="Arial"/>
                <a:ea typeface="Arial"/>
                <a:cs typeface="Arial"/>
                <a:sym typeface="Arial"/>
              </a:defRPr>
            </a:pPr>
          </a:p>
          <a:p>
            <a:pPr algn="l" defTabSz="457200">
              <a:defRPr sz="1800">
                <a:solidFill>
                  <a:srgbClr val="2F1729"/>
                </a:solidFill>
                <a:latin typeface="Arial"/>
                <a:ea typeface="Arial"/>
                <a:cs typeface="Arial"/>
                <a:sym typeface="Arial"/>
              </a:defRPr>
            </a:pPr>
            <a:r>
              <a:t>Ñuka yaya sachama purik aka.</a:t>
            </a:r>
          </a:p>
          <a:p>
            <a:pPr algn="l" defTabSz="457200">
              <a:defRPr sz="1800">
                <a:solidFill>
                  <a:srgbClr val="2F1729"/>
                </a:solidFill>
                <a:latin typeface="Arial"/>
                <a:ea typeface="Arial"/>
                <a:cs typeface="Arial"/>
                <a:sym typeface="Arial"/>
              </a:defRPr>
            </a:pPr>
            <a:r>
              <a:t>My forest used to walk in the forest.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3072205639_04cd375812.png" descr="3072205639_04cd375812.png"/>
          <p:cNvPicPr>
            <a:picLocks noChangeAspect="1"/>
          </p:cNvPicPr>
          <p:nvPr/>
        </p:nvPicPr>
        <p:blipFill>
          <a:blip r:embed="rId2">
            <a:extLst/>
          </a:blip>
          <a:stretch>
            <a:fillRect/>
          </a:stretch>
        </p:blipFill>
        <p:spPr>
          <a:xfrm>
            <a:off x="3582987" y="1001183"/>
            <a:ext cx="5962651" cy="7950201"/>
          </a:xfrm>
          <a:prstGeom prst="rect">
            <a:avLst/>
          </a:prstGeom>
          <a:ln w="12700">
            <a:miter lim="400000"/>
          </a:ln>
        </p:spPr>
      </p:pic>
      <p:sp>
        <p:nvSpPr>
          <p:cNvPr id="255" name="My Dad used to hunt a lot (used to walk in the forest a lot.)"/>
          <p:cNvSpPr txBox="1"/>
          <p:nvPr/>
        </p:nvSpPr>
        <p:spPr>
          <a:xfrm>
            <a:off x="3619500" y="0"/>
            <a:ext cx="61595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2F1729"/>
                </a:solidFill>
                <a:latin typeface="Arial"/>
                <a:ea typeface="Arial"/>
                <a:cs typeface="Arial"/>
                <a:sym typeface="Arial"/>
              </a:defRPr>
            </a:lvl1pPr>
          </a:lstStyle>
          <a:p>
            <a:pPr/>
            <a:r>
              <a:t>My Dad used to hunt a lot (used to walk in the forest a lot.)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he attributive –k was also used as a title for the “amus” “dueños” or spiritPacha kamak     Pacha-Earth    Kamana- to measure or put in order.   kamachina- to advise"/>
          <p:cNvSpPr txBox="1"/>
          <p:nvPr/>
        </p:nvSpPr>
        <p:spPr>
          <a:xfrm>
            <a:off x="1104634" y="700193"/>
            <a:ext cx="10795531" cy="1031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200000"/>
              </a:lnSpc>
              <a:tabLst>
                <a:tab pos="1409700" algn="l"/>
              </a:tabLst>
              <a:defRPr sz="2100">
                <a:uFill>
                  <a:solidFill>
                    <a:srgbClr val="000000"/>
                  </a:solidFill>
                </a:uFill>
                <a:latin typeface="Times New Roman"/>
                <a:ea typeface="Times New Roman"/>
                <a:cs typeface="Times New Roman"/>
                <a:sym typeface="Times New Roman"/>
              </a:defRPr>
            </a:pPr>
            <a:r>
              <a:rPr i="1"/>
              <a:t>The attributive </a:t>
            </a:r>
            <a:r>
              <a:rPr i="1"/>
              <a:t>–k was also used as a title for the “amus” “dueños” or spirit</a:t>
            </a:r>
            <a:r>
              <a:t>Pacha kamak     Pacha-Earth    Kamana- to measure or put in order.   kamachina- to advise</a:t>
            </a:r>
          </a:p>
        </p:txBody>
      </p:sp>
      <p:pic>
        <p:nvPicPr>
          <p:cNvPr id="144" name="Screen Shot 2020-07-03 at 9.16.22 AM.png" descr="Screen Shot 2020-07-03 at 9.16.22 AM.png"/>
          <p:cNvPicPr>
            <a:picLocks noChangeAspect="1"/>
          </p:cNvPicPr>
          <p:nvPr/>
        </p:nvPicPr>
        <p:blipFill>
          <a:blip r:embed="rId2">
            <a:extLst/>
          </a:blip>
          <a:stretch>
            <a:fillRect/>
          </a:stretch>
        </p:blipFill>
        <p:spPr>
          <a:xfrm>
            <a:off x="4882729" y="2375344"/>
            <a:ext cx="3038710" cy="7213944"/>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Otavaloguna ñaupa atun sobrerora churarik anauka."/>
          <p:cNvSpPr txBox="1"/>
          <p:nvPr/>
        </p:nvSpPr>
        <p:spPr>
          <a:xfrm>
            <a:off x="2146300" y="473639"/>
            <a:ext cx="6044059"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2F1729"/>
                </a:solidFill>
                <a:latin typeface="Arial"/>
                <a:ea typeface="Arial"/>
                <a:cs typeface="Arial"/>
                <a:sym typeface="Arial"/>
              </a:defRPr>
            </a:lvl1pPr>
          </a:lstStyle>
          <a:p>
            <a:pPr/>
            <a:r>
              <a:t>Otavaloguna ñaupa atun sobrerora churarik anauka.</a:t>
            </a:r>
          </a:p>
        </p:txBody>
      </p:sp>
      <p:pic>
        <p:nvPicPr>
          <p:cNvPr id="258" name="indios-otavalos-ecuador_MLA-F-136738710_7400.png" descr="indios-otavalos-ecuador_MLA-F-136738710_7400.png"/>
          <p:cNvPicPr>
            <a:picLocks noChangeAspect="1"/>
          </p:cNvPicPr>
          <p:nvPr/>
        </p:nvPicPr>
        <p:blipFill>
          <a:blip r:embed="rId2">
            <a:extLst/>
          </a:blip>
          <a:stretch>
            <a:fillRect/>
          </a:stretch>
        </p:blipFill>
        <p:spPr>
          <a:xfrm>
            <a:off x="1778000" y="939800"/>
            <a:ext cx="6489700" cy="10160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Tupac_Amaru_Chazuta_2012.03+158.png" descr="Tupac_Amaru_Chazuta_2012.03+158.png"/>
          <p:cNvPicPr>
            <a:picLocks noChangeAspect="1"/>
          </p:cNvPicPr>
          <p:nvPr/>
        </p:nvPicPr>
        <p:blipFill>
          <a:blip r:embed="rId2">
            <a:extLst/>
          </a:blip>
          <a:stretch>
            <a:fillRect/>
          </a:stretch>
        </p:blipFill>
        <p:spPr>
          <a:xfrm>
            <a:off x="1320800" y="1568450"/>
            <a:ext cx="9728200" cy="7296150"/>
          </a:xfrm>
          <a:prstGeom prst="rect">
            <a:avLst/>
          </a:prstGeom>
          <a:ln w="12700">
            <a:miter lim="400000"/>
          </a:ln>
        </p:spPr>
      </p:pic>
      <p:sp>
        <p:nvSpPr>
          <p:cNvPr id="261" name="Paiwa ruku mama awak aka."/>
          <p:cNvSpPr txBox="1"/>
          <p:nvPr/>
        </p:nvSpPr>
        <p:spPr>
          <a:xfrm>
            <a:off x="1714500" y="698500"/>
            <a:ext cx="54991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2F1729"/>
                </a:solidFill>
                <a:latin typeface="Arial"/>
                <a:ea typeface="Arial"/>
                <a:cs typeface="Arial"/>
                <a:sym typeface="Arial"/>
              </a:defRPr>
            </a:lvl1pPr>
          </a:lstStyle>
          <a:p>
            <a:pPr/>
            <a:r>
              <a:t>Paiwa ruku mama awak aka.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katuna= to sell"/>
          <p:cNvSpPr txBox="1"/>
          <p:nvPr/>
        </p:nvSpPr>
        <p:spPr>
          <a:xfrm>
            <a:off x="6794500" y="539750"/>
            <a:ext cx="45847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000">
                <a:solidFill>
                  <a:srgbClr val="2F1729"/>
                </a:solidFill>
                <a:latin typeface="Arial"/>
                <a:ea typeface="Arial"/>
                <a:cs typeface="Arial"/>
                <a:sym typeface="Arial"/>
              </a:defRPr>
            </a:lvl1pPr>
          </a:lstStyle>
          <a:p>
            <a:pPr/>
            <a:r>
              <a:t>katuna= to sell</a:t>
            </a:r>
          </a:p>
        </p:txBody>
      </p:sp>
      <p:pic>
        <p:nvPicPr>
          <p:cNvPr id="147" name="url?sa=i&amp;rct=j&amp;q=awajun&amp;source=images&amp;cd=&amp;docid=lkAr_4oL61vd7M&amp;tbnid=Si43G9556cpLhM-&amp;ved=0CAUQjRw&amp;url=http%3A%2F%2Fcorrerbien.com%2Fnoticias%2Freportesdeeventos%2F2011%2Fquitoultimasnoticias15k.html&amp;e.tiff" descr="url?sa=i&amp;rct=j&amp;q=awajun&amp;source=images&amp;cd=&amp;docid=lkAr_4oL61vd7M&amp;tbnid=Si43G9556cpLhM-&amp;ved=0CAUQjRw&amp;url=http%3A%2F%2Fcorrerbien.com%2Fnoticias%2Freportesdeeventos%2F2011%2Fquitoultimasnoticias15k.html&amp;e.tiff"/>
          <p:cNvPicPr>
            <a:picLocks noChangeAspect="1"/>
          </p:cNvPicPr>
          <p:nvPr/>
        </p:nvPicPr>
        <p:blipFill>
          <a:blip r:embed="rId2">
            <a:extLst/>
          </a:blip>
          <a:stretch>
            <a:fillRect/>
          </a:stretch>
        </p:blipFill>
        <p:spPr>
          <a:xfrm>
            <a:off x="1028700" y="2794000"/>
            <a:ext cx="8878395" cy="6667500"/>
          </a:xfrm>
          <a:prstGeom prst="rect">
            <a:avLst/>
          </a:prstGeom>
          <a:ln w="12700">
            <a:miter lim="400000"/>
          </a:ln>
        </p:spPr>
      </p:pic>
      <p:sp>
        <p:nvSpPr>
          <p:cNvPr id="148" name="Quote Bubble"/>
          <p:cNvSpPr/>
          <p:nvPr/>
        </p:nvSpPr>
        <p:spPr>
          <a:xfrm>
            <a:off x="4064000" y="440134"/>
            <a:ext cx="8369300" cy="2925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120" y="12504"/>
                </a:lnTo>
                <a:lnTo>
                  <a:pt x="6178" y="12504"/>
                </a:lnTo>
                <a:cubicBezTo>
                  <a:pt x="5717" y="12504"/>
                  <a:pt x="5343" y="13575"/>
                  <a:pt x="5343" y="14895"/>
                </a:cubicBezTo>
                <a:lnTo>
                  <a:pt x="5343" y="19209"/>
                </a:lnTo>
                <a:cubicBezTo>
                  <a:pt x="5343" y="20529"/>
                  <a:pt x="5717" y="21600"/>
                  <a:pt x="6178" y="21600"/>
                </a:cubicBezTo>
                <a:lnTo>
                  <a:pt x="20764" y="21600"/>
                </a:lnTo>
                <a:cubicBezTo>
                  <a:pt x="21226" y="21600"/>
                  <a:pt x="21600" y="20529"/>
                  <a:pt x="21600" y="19209"/>
                </a:cubicBezTo>
                <a:lnTo>
                  <a:pt x="21600" y="14895"/>
                </a:lnTo>
                <a:cubicBezTo>
                  <a:pt x="21600" y="13575"/>
                  <a:pt x="21226" y="12504"/>
                  <a:pt x="20764" y="12504"/>
                </a:cubicBezTo>
                <a:lnTo>
                  <a:pt x="10748" y="12504"/>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49" name="A seller  (or sales woman)"/>
          <p:cNvSpPr txBox="1"/>
          <p:nvPr/>
        </p:nvSpPr>
        <p:spPr>
          <a:xfrm>
            <a:off x="6692900" y="2540000"/>
            <a:ext cx="50673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000">
                <a:solidFill>
                  <a:srgbClr val="2F1729"/>
                </a:solidFill>
                <a:latin typeface="Arial"/>
                <a:ea typeface="Arial"/>
                <a:cs typeface="Arial"/>
                <a:sym typeface="Arial"/>
              </a:defRPr>
            </a:lvl1pPr>
          </a:lstStyle>
          <a:p>
            <a:pPr/>
            <a:r>
              <a:t>A seller  (or sales woman)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katuna = to sell"/>
          <p:cNvSpPr txBox="1"/>
          <p:nvPr/>
        </p:nvSpPr>
        <p:spPr>
          <a:xfrm>
            <a:off x="6794500" y="539750"/>
            <a:ext cx="45847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100">
                <a:solidFill>
                  <a:srgbClr val="2F1729"/>
                </a:solidFill>
                <a:latin typeface="Arial"/>
                <a:ea typeface="Arial"/>
                <a:cs typeface="Arial"/>
                <a:sym typeface="Arial"/>
              </a:defRPr>
            </a:lvl1pPr>
          </a:lstStyle>
          <a:p>
            <a:pPr/>
            <a:r>
              <a:t>katuna = to sell</a:t>
            </a:r>
          </a:p>
        </p:txBody>
      </p:sp>
      <p:pic>
        <p:nvPicPr>
          <p:cNvPr id="152" name="url?sa=i&amp;rct=j&amp;q=awajun&amp;source=images&amp;cd=&amp;docid=lkAr_4oL61vd7M&amp;tbnid=Si43G9556cpLhM-&amp;ved=0CAUQjRw&amp;url=http%3A%2F%2Fcorrerbien.com%2Fnoticias%2Freportesdeeventos%2F2011%2Fquitoultimasnoticias15k.html&amp;e.tiff" descr="url?sa=i&amp;rct=j&amp;q=awajun&amp;source=images&amp;cd=&amp;docid=lkAr_4oL61vd7M&amp;tbnid=Si43G9556cpLhM-&amp;ved=0CAUQjRw&amp;url=http%3A%2F%2Fcorrerbien.com%2Fnoticias%2Freportesdeeventos%2F2011%2Fquitoultimasnoticias15k.html&amp;e.tiff"/>
          <p:cNvPicPr>
            <a:picLocks noChangeAspect="1"/>
          </p:cNvPicPr>
          <p:nvPr/>
        </p:nvPicPr>
        <p:blipFill>
          <a:blip r:embed="rId2">
            <a:extLst/>
          </a:blip>
          <a:stretch>
            <a:fillRect/>
          </a:stretch>
        </p:blipFill>
        <p:spPr>
          <a:xfrm>
            <a:off x="1028700" y="2794000"/>
            <a:ext cx="8878395" cy="6667500"/>
          </a:xfrm>
          <a:prstGeom prst="rect">
            <a:avLst/>
          </a:prstGeom>
          <a:ln w="12700">
            <a:miter lim="400000"/>
          </a:ln>
        </p:spPr>
      </p:pic>
      <p:sp>
        <p:nvSpPr>
          <p:cNvPr id="153" name="Quote Bubble"/>
          <p:cNvSpPr/>
          <p:nvPr/>
        </p:nvSpPr>
        <p:spPr>
          <a:xfrm>
            <a:off x="138906" y="233759"/>
            <a:ext cx="4023916" cy="2217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215" y="11701"/>
                </a:lnTo>
                <a:lnTo>
                  <a:pt x="5801" y="11701"/>
                </a:lnTo>
                <a:cubicBezTo>
                  <a:pt x="5009" y="11701"/>
                  <a:pt x="4367" y="12865"/>
                  <a:pt x="4367" y="14302"/>
                </a:cubicBezTo>
                <a:lnTo>
                  <a:pt x="4367" y="18999"/>
                </a:lnTo>
                <a:cubicBezTo>
                  <a:pt x="4367" y="20436"/>
                  <a:pt x="5009" y="21600"/>
                  <a:pt x="5801" y="21600"/>
                </a:cubicBezTo>
                <a:lnTo>
                  <a:pt x="20164" y="21600"/>
                </a:lnTo>
                <a:cubicBezTo>
                  <a:pt x="20956" y="21600"/>
                  <a:pt x="21600" y="20436"/>
                  <a:pt x="21600" y="18999"/>
                </a:cubicBezTo>
                <a:lnTo>
                  <a:pt x="21600" y="14302"/>
                </a:lnTo>
                <a:cubicBezTo>
                  <a:pt x="21600" y="12865"/>
                  <a:pt x="20956" y="11701"/>
                  <a:pt x="20164" y="11701"/>
                </a:cubicBezTo>
                <a:lnTo>
                  <a:pt x="10173" y="11701"/>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54" name="katuk"/>
          <p:cNvSpPr txBox="1"/>
          <p:nvPr/>
        </p:nvSpPr>
        <p:spPr>
          <a:xfrm>
            <a:off x="1295400" y="1813073"/>
            <a:ext cx="2167798" cy="323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solidFill>
                  <a:srgbClr val="2F1729"/>
                </a:solidFill>
                <a:latin typeface="Arial"/>
                <a:ea typeface="Arial"/>
                <a:cs typeface="Arial"/>
                <a:sym typeface="Arial"/>
              </a:defRPr>
            </a:lvl1pPr>
          </a:lstStyle>
          <a:p>
            <a:pPr/>
            <a:r>
              <a:t>katuk</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ext"/>
          <p:cNvSpPr txBox="1"/>
          <p:nvPr/>
        </p:nvSpPr>
        <p:spPr>
          <a:xfrm>
            <a:off x="469900" y="203200"/>
            <a:ext cx="108839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 </a:t>
            </a:r>
          </a:p>
        </p:txBody>
      </p:sp>
      <p:sp>
        <p:nvSpPr>
          <p:cNvPr id="157" name="Written Exercise 1…"/>
          <p:cNvSpPr txBox="1"/>
          <p:nvPr/>
        </p:nvSpPr>
        <p:spPr>
          <a:xfrm>
            <a:off x="1125849" y="892411"/>
            <a:ext cx="10287001" cy="5174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700">
                <a:solidFill>
                  <a:srgbClr val="2F1729"/>
                </a:solidFill>
                <a:latin typeface="Arial"/>
                <a:ea typeface="Arial"/>
                <a:cs typeface="Arial"/>
                <a:sym typeface="Arial"/>
              </a:defRPr>
            </a:pPr>
            <a:r>
              <a:t>Written Exercise 1</a:t>
            </a:r>
          </a:p>
          <a:p>
            <a:pPr algn="l" defTabSz="457200">
              <a:defRPr sz="1700">
                <a:solidFill>
                  <a:srgbClr val="2F1729"/>
                </a:solidFill>
                <a:latin typeface="Arial"/>
                <a:ea typeface="Arial"/>
                <a:cs typeface="Arial"/>
                <a:sym typeface="Arial"/>
              </a:defRPr>
            </a:pPr>
          </a:p>
          <a:p>
            <a:pPr algn="l" defTabSz="457200">
              <a:defRPr sz="1700">
                <a:solidFill>
                  <a:srgbClr val="2F1729"/>
                </a:solidFill>
                <a:latin typeface="Arial"/>
                <a:ea typeface="Arial"/>
                <a:cs typeface="Arial"/>
                <a:sym typeface="Arial"/>
              </a:defRPr>
            </a:pPr>
            <a:r>
              <a:t>Using the attributive construction construct ten sentences to describe yourself. The way you describe yourself doesn’t have to conform to your actual self or way of life.  You can describe the kind of person you might be if, for example, you lived in a Kichua community. Try to make sentences that are more complicated than a basic attributive verb and main verb construction.  </a:t>
            </a:r>
          </a:p>
          <a:p>
            <a:pPr algn="l" defTabSz="457200">
              <a:defRPr sz="1700">
                <a:solidFill>
                  <a:srgbClr val="2F1729"/>
                </a:solidFill>
                <a:latin typeface="Arial"/>
                <a:ea typeface="Arial"/>
                <a:cs typeface="Arial"/>
                <a:sym typeface="Arial"/>
              </a:defRPr>
            </a:pPr>
            <a:r>
              <a:t>Example: </a:t>
            </a:r>
          </a:p>
          <a:p>
            <a:pPr algn="l" defTabSz="457200">
              <a:defRPr sz="1700">
                <a:solidFill>
                  <a:srgbClr val="2F1729"/>
                </a:solidFill>
                <a:latin typeface="Arial"/>
                <a:ea typeface="Arial"/>
                <a:cs typeface="Arial"/>
                <a:sym typeface="Arial"/>
              </a:defRPr>
            </a:pPr>
            <a:r>
              <a:t>Ñuka aylluwan tarabak mani. ‘I am one who works with my family.’ </a:t>
            </a:r>
          </a:p>
          <a:p>
            <a:pPr algn="l" defTabSz="457200">
              <a:defRPr sz="1700">
                <a:solidFill>
                  <a:srgbClr val="2F1729"/>
                </a:solidFill>
                <a:latin typeface="Arial"/>
                <a:ea typeface="Arial"/>
                <a:cs typeface="Arial"/>
                <a:sym typeface="Arial"/>
              </a:defRPr>
            </a:pPr>
          </a:p>
          <a:p>
            <a:pPr algn="l" defTabSz="457200">
              <a:defRPr sz="1700">
                <a:solidFill>
                  <a:srgbClr val="2F1729"/>
                </a:solidFill>
                <a:latin typeface="Arial"/>
                <a:ea typeface="Arial"/>
                <a:cs typeface="Arial"/>
                <a:sym typeface="Arial"/>
              </a:defRPr>
            </a:pPr>
            <a:r>
              <a:t>1.</a:t>
            </a:r>
          </a:p>
          <a:p>
            <a:pPr algn="l" defTabSz="457200">
              <a:defRPr sz="1700">
                <a:solidFill>
                  <a:srgbClr val="2F1729"/>
                </a:solidFill>
                <a:latin typeface="Arial"/>
                <a:ea typeface="Arial"/>
                <a:cs typeface="Arial"/>
                <a:sym typeface="Arial"/>
              </a:defRPr>
            </a:pPr>
            <a:r>
              <a:t>2.</a:t>
            </a:r>
          </a:p>
          <a:p>
            <a:pPr algn="l" defTabSz="457200">
              <a:defRPr sz="1700">
                <a:solidFill>
                  <a:srgbClr val="2F1729"/>
                </a:solidFill>
                <a:latin typeface="Arial"/>
                <a:ea typeface="Arial"/>
                <a:cs typeface="Arial"/>
                <a:sym typeface="Arial"/>
              </a:defRPr>
            </a:pPr>
            <a:r>
              <a:t>3.</a:t>
            </a:r>
          </a:p>
          <a:p>
            <a:pPr algn="l" defTabSz="457200">
              <a:defRPr sz="1700">
                <a:solidFill>
                  <a:srgbClr val="2F1729"/>
                </a:solidFill>
                <a:latin typeface="Arial"/>
                <a:ea typeface="Arial"/>
                <a:cs typeface="Arial"/>
                <a:sym typeface="Arial"/>
              </a:defRPr>
            </a:pPr>
            <a:r>
              <a:t>4.</a:t>
            </a:r>
          </a:p>
          <a:p>
            <a:pPr algn="l" defTabSz="457200">
              <a:defRPr sz="1700">
                <a:solidFill>
                  <a:srgbClr val="2F1729"/>
                </a:solidFill>
                <a:latin typeface="Arial"/>
                <a:ea typeface="Arial"/>
                <a:cs typeface="Arial"/>
                <a:sym typeface="Arial"/>
              </a:defRPr>
            </a:pPr>
            <a:r>
              <a:t>5.</a:t>
            </a:r>
          </a:p>
          <a:p>
            <a:pPr algn="l" defTabSz="457200">
              <a:defRPr sz="1700">
                <a:solidFill>
                  <a:srgbClr val="2F1729"/>
                </a:solidFill>
                <a:latin typeface="Arial"/>
                <a:ea typeface="Arial"/>
                <a:cs typeface="Arial"/>
                <a:sym typeface="Arial"/>
              </a:defRPr>
            </a:pPr>
            <a:r>
              <a:t>6.</a:t>
            </a:r>
          </a:p>
          <a:p>
            <a:pPr algn="l" defTabSz="457200">
              <a:defRPr sz="1700">
                <a:solidFill>
                  <a:srgbClr val="2F1729"/>
                </a:solidFill>
                <a:latin typeface="Arial"/>
                <a:ea typeface="Arial"/>
                <a:cs typeface="Arial"/>
                <a:sym typeface="Arial"/>
              </a:defRPr>
            </a:pPr>
            <a:r>
              <a:t>7.</a:t>
            </a:r>
          </a:p>
          <a:p>
            <a:pPr algn="l" defTabSz="457200">
              <a:defRPr sz="1700">
                <a:solidFill>
                  <a:srgbClr val="2F1729"/>
                </a:solidFill>
                <a:latin typeface="Arial"/>
                <a:ea typeface="Arial"/>
                <a:cs typeface="Arial"/>
                <a:sym typeface="Arial"/>
              </a:defRPr>
            </a:pPr>
            <a:r>
              <a:t>8.</a:t>
            </a:r>
          </a:p>
          <a:p>
            <a:pPr algn="l" defTabSz="457200">
              <a:defRPr sz="1700">
                <a:solidFill>
                  <a:srgbClr val="2F1729"/>
                </a:solidFill>
                <a:latin typeface="Arial"/>
                <a:ea typeface="Arial"/>
                <a:cs typeface="Arial"/>
                <a:sym typeface="Arial"/>
              </a:defRPr>
            </a:pPr>
            <a:r>
              <a:t>9.</a:t>
            </a:r>
          </a:p>
          <a:p>
            <a:pPr algn="l" defTabSz="457200">
              <a:defRPr sz="1700">
                <a:solidFill>
                  <a:srgbClr val="2F1729"/>
                </a:solidFill>
                <a:latin typeface="Arial"/>
                <a:ea typeface="Arial"/>
                <a:cs typeface="Arial"/>
                <a:sym typeface="Arial"/>
              </a:defRPr>
            </a:pPr>
            <a:r>
              <a:t>10.</a:t>
            </a:r>
          </a:p>
        </p:txBody>
      </p:sp>
      <p:pic>
        <p:nvPicPr>
          <p:cNvPr id="158" name="Nantu_Achinamiza_6632.tiff" descr="Nantu_Achinamiza_6632.tiff"/>
          <p:cNvPicPr>
            <a:picLocks noChangeAspect="1"/>
          </p:cNvPicPr>
          <p:nvPr/>
        </p:nvPicPr>
        <p:blipFill>
          <a:blip r:embed="rId2">
            <a:extLst/>
          </a:blip>
          <a:stretch>
            <a:fillRect/>
          </a:stretch>
        </p:blipFill>
        <p:spPr>
          <a:xfrm>
            <a:off x="7175533" y="3257115"/>
            <a:ext cx="3412286" cy="6079797"/>
          </a:xfrm>
          <a:prstGeom prst="rect">
            <a:avLst/>
          </a:prstGeom>
          <a:ln w="12700">
            <a:miter lim="400000"/>
          </a:ln>
        </p:spPr>
      </p:pic>
      <p:sp>
        <p:nvSpPr>
          <p:cNvPr id="159" name="The agentive k + mana  (mana = affirmative mi + ana)…"/>
          <p:cNvSpPr txBox="1"/>
          <p:nvPr/>
        </p:nvSpPr>
        <p:spPr>
          <a:xfrm>
            <a:off x="1131086" y="6159260"/>
            <a:ext cx="5558615" cy="14665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solidFill>
                  <a:srgbClr val="2F1729"/>
                </a:solidFill>
                <a:latin typeface="Arial"/>
                <a:ea typeface="Arial"/>
                <a:cs typeface="Arial"/>
                <a:sym typeface="Arial"/>
              </a:defRPr>
            </a:pPr>
            <a:r>
              <a:t>The agentive k + mana  (mana = affirmative mi + ana)</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Example:</a:t>
            </a:r>
          </a:p>
          <a:p>
            <a:pPr algn="l" defTabSz="457200">
              <a:defRPr sz="1600">
                <a:solidFill>
                  <a:srgbClr val="2F1729"/>
                </a:solidFill>
                <a:latin typeface="Arial"/>
                <a:ea typeface="Arial"/>
                <a:cs typeface="Arial"/>
                <a:sym typeface="Arial"/>
              </a:defRPr>
            </a:pPr>
          </a:p>
          <a:p>
            <a:pPr algn="l" defTabSz="457200">
              <a:defRPr sz="1600">
                <a:solidFill>
                  <a:srgbClr val="2F1729"/>
                </a:solidFill>
                <a:latin typeface="Arial"/>
                <a:ea typeface="Arial"/>
                <a:cs typeface="Arial"/>
                <a:sym typeface="Arial"/>
              </a:defRPr>
            </a:pPr>
            <a:r>
              <a:t>Yura-ra sikak mani.  </a:t>
            </a:r>
          </a:p>
          <a:p>
            <a:pPr algn="l" defTabSz="457200">
              <a:defRPr sz="1600">
                <a:solidFill>
                  <a:srgbClr val="2F1729"/>
                </a:solidFill>
                <a:latin typeface="Arial"/>
                <a:ea typeface="Arial"/>
                <a:cs typeface="Arial"/>
                <a:sym typeface="Arial"/>
              </a:defRPr>
            </a:pPr>
            <a:r>
              <a:t>I am a tree climber.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fauna_029.tiff" descr="fauna_029.tiff"/>
          <p:cNvPicPr>
            <a:picLocks noChangeAspect="1"/>
          </p:cNvPicPr>
          <p:nvPr/>
        </p:nvPicPr>
        <p:blipFill>
          <a:blip r:embed="rId2">
            <a:extLst/>
          </a:blip>
          <a:stretch>
            <a:fillRect/>
          </a:stretch>
        </p:blipFill>
        <p:spPr>
          <a:xfrm>
            <a:off x="2044700" y="1981200"/>
            <a:ext cx="7620000" cy="5715000"/>
          </a:xfrm>
          <a:prstGeom prst="rect">
            <a:avLst/>
          </a:prstGeom>
          <a:ln w="12700">
            <a:miter lim="400000"/>
          </a:ln>
        </p:spPr>
      </p:pic>
      <p:sp>
        <p:nvSpPr>
          <p:cNvPr id="162" name="Waira shina-lla purik mani.…"/>
          <p:cNvSpPr/>
          <p:nvPr/>
        </p:nvSpPr>
        <p:spPr>
          <a:xfrm>
            <a:off x="3962400" y="1866900"/>
            <a:ext cx="3188097" cy="4275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7" y="0"/>
                </a:moveTo>
                <a:cubicBezTo>
                  <a:pt x="826" y="0"/>
                  <a:pt x="0" y="616"/>
                  <a:pt x="0" y="1378"/>
                </a:cubicBezTo>
                <a:lnTo>
                  <a:pt x="0" y="4133"/>
                </a:lnTo>
                <a:cubicBezTo>
                  <a:pt x="0" y="4894"/>
                  <a:pt x="826" y="5512"/>
                  <a:pt x="1847" y="5512"/>
                </a:cubicBezTo>
                <a:lnTo>
                  <a:pt x="11565" y="5512"/>
                </a:lnTo>
                <a:lnTo>
                  <a:pt x="21487" y="21600"/>
                </a:lnTo>
                <a:lnTo>
                  <a:pt x="13141" y="5512"/>
                </a:lnTo>
                <a:lnTo>
                  <a:pt x="19753" y="5512"/>
                </a:lnTo>
                <a:cubicBezTo>
                  <a:pt x="20774" y="5512"/>
                  <a:pt x="21600" y="4894"/>
                  <a:pt x="21600" y="4133"/>
                </a:cubicBezTo>
                <a:lnTo>
                  <a:pt x="21600" y="1378"/>
                </a:lnTo>
                <a:cubicBezTo>
                  <a:pt x="21600" y="616"/>
                  <a:pt x="20774" y="0"/>
                  <a:pt x="19753" y="0"/>
                </a:cubicBezTo>
                <a:lnTo>
                  <a:pt x="1847"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1600">
                <a:solidFill>
                  <a:srgbClr val="2F1729"/>
                </a:solidFill>
                <a:latin typeface="Arial"/>
                <a:ea typeface="Arial"/>
                <a:cs typeface="Arial"/>
                <a:sym typeface="Arial"/>
              </a:defRPr>
            </a:pPr>
            <a:r>
              <a:t>Waira shina-lla purik mani. </a:t>
            </a:r>
          </a:p>
          <a:p>
            <a:pPr algn="l" defTabSz="457200">
              <a:defRPr sz="1600">
                <a:solidFill>
                  <a:srgbClr val="2F1729"/>
                </a:solidFill>
                <a:latin typeface="Arial"/>
                <a:ea typeface="Arial"/>
                <a:cs typeface="Arial"/>
                <a:sym typeface="Arial"/>
              </a:defRPr>
            </a:pPr>
            <a:r>
              <a:t>I am a fast walker.</a:t>
            </a:r>
          </a:p>
          <a:p>
            <a:pPr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url?sa=i&amp;rct=j&amp;q=eating+amazonian+ecuador&amp;source=images&amp;cd=&amp;docid=AWo1zXeRSI8KuM&amp;tbnid=xCkk0zy_h6xa6M-&amp;ved=0CAUQjRw&amp;url=http%3A%2F%2Fwww.theblogismine.com%2F2011%2F02%2F17%2Fnational-geographic-6th-we.tiff" descr="url?sa=i&amp;rct=j&amp;q=eating+amazonian+ecuador&amp;source=images&amp;cd=&amp;docid=AWo1zXeRSI8KuM&amp;tbnid=xCkk0zy_h6xa6M-&amp;ved=0CAUQjRw&amp;url=http%3A%2F%2Fwww.theblogismine.com%2F2011%2F02%2F17%2Fnational-geographic-6th-we.tiff"/>
          <p:cNvPicPr>
            <a:picLocks noChangeAspect="1"/>
          </p:cNvPicPr>
          <p:nvPr/>
        </p:nvPicPr>
        <p:blipFill>
          <a:blip r:embed="rId2">
            <a:extLst/>
          </a:blip>
          <a:stretch>
            <a:fillRect/>
          </a:stretch>
        </p:blipFill>
        <p:spPr>
          <a:xfrm>
            <a:off x="1085850" y="3033709"/>
            <a:ext cx="9055100" cy="6796091"/>
          </a:xfrm>
          <a:prstGeom prst="rect">
            <a:avLst/>
          </a:prstGeom>
          <a:ln w="12700">
            <a:miter lim="400000"/>
          </a:ln>
        </p:spPr>
      </p:pic>
      <p:sp>
        <p:nvSpPr>
          <p:cNvPr id="165" name="Quote Bubble"/>
          <p:cNvSpPr/>
          <p:nvPr/>
        </p:nvSpPr>
        <p:spPr>
          <a:xfrm>
            <a:off x="533400" y="2692400"/>
            <a:ext cx="5510213" cy="4019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 y="0"/>
                </a:moveTo>
                <a:cubicBezTo>
                  <a:pt x="511" y="0"/>
                  <a:pt x="0" y="700"/>
                  <a:pt x="0" y="1563"/>
                </a:cubicBezTo>
                <a:lnTo>
                  <a:pt x="0" y="5025"/>
                </a:lnTo>
                <a:cubicBezTo>
                  <a:pt x="0" y="5889"/>
                  <a:pt x="511" y="6589"/>
                  <a:pt x="1140" y="6589"/>
                </a:cubicBezTo>
                <a:lnTo>
                  <a:pt x="6503" y="6589"/>
                </a:lnTo>
                <a:lnTo>
                  <a:pt x="21600" y="21600"/>
                </a:lnTo>
                <a:lnTo>
                  <a:pt x="7581" y="6301"/>
                </a:lnTo>
                <a:cubicBezTo>
                  <a:pt x="7873" y="6018"/>
                  <a:pt x="8067" y="5553"/>
                  <a:pt x="8067" y="5025"/>
                </a:cubicBezTo>
                <a:lnTo>
                  <a:pt x="8067" y="1563"/>
                </a:lnTo>
                <a:cubicBezTo>
                  <a:pt x="8067" y="700"/>
                  <a:pt x="7556" y="0"/>
                  <a:pt x="6926" y="0"/>
                </a:cubicBezTo>
                <a:lnTo>
                  <a:pt x="114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66" name="I am a frog eater."/>
          <p:cNvSpPr txBox="1"/>
          <p:nvPr/>
        </p:nvSpPr>
        <p:spPr>
          <a:xfrm>
            <a:off x="622300" y="3086100"/>
            <a:ext cx="41529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solidFill>
                  <a:srgbClr val="2F1729"/>
                </a:solidFill>
                <a:latin typeface="Arial"/>
                <a:ea typeface="Arial"/>
                <a:cs typeface="Arial"/>
                <a:sym typeface="Arial"/>
              </a:defRPr>
            </a:lvl1pPr>
          </a:lstStyle>
          <a:p>
            <a:pPr/>
            <a:r>
              <a:t>I am a frog eater.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url?sa=i&amp;rct=j&amp;q=eating+amazonian+ecuador&amp;source=images&amp;cd=&amp;docid=AWo1zXeRSI8KuM&amp;tbnid=xCkk0zy_h6xa6M-&amp;ved=0CAUQjRw&amp;url=http%3A%2F%2Fwww.theblogismine.com%2F2011%2F02%2F17%2Fnational-geographic-6th-we.tiff" descr="url?sa=i&amp;rct=j&amp;q=eating+amazonian+ecuador&amp;source=images&amp;cd=&amp;docid=AWo1zXeRSI8KuM&amp;tbnid=xCkk0zy_h6xa6M-&amp;ved=0CAUQjRw&amp;url=http%3A%2F%2Fwww.theblogismine.com%2F2011%2F02%2F17%2Fnational-geographic-6th-we.tiff"/>
          <p:cNvPicPr>
            <a:picLocks noChangeAspect="1"/>
          </p:cNvPicPr>
          <p:nvPr/>
        </p:nvPicPr>
        <p:blipFill>
          <a:blip r:embed="rId2">
            <a:extLst/>
          </a:blip>
          <a:stretch>
            <a:fillRect/>
          </a:stretch>
        </p:blipFill>
        <p:spPr>
          <a:xfrm>
            <a:off x="1085850" y="3033709"/>
            <a:ext cx="9055100" cy="6796091"/>
          </a:xfrm>
          <a:prstGeom prst="rect">
            <a:avLst/>
          </a:prstGeom>
          <a:ln w="12700">
            <a:miter lim="400000"/>
          </a:ln>
        </p:spPr>
      </p:pic>
      <p:sp>
        <p:nvSpPr>
          <p:cNvPr id="169" name="Quote Bubble"/>
          <p:cNvSpPr/>
          <p:nvPr/>
        </p:nvSpPr>
        <p:spPr>
          <a:xfrm>
            <a:off x="770010" y="3042437"/>
            <a:ext cx="5445920" cy="3847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9" y="0"/>
                </a:moveTo>
                <a:cubicBezTo>
                  <a:pt x="452" y="0"/>
                  <a:pt x="0" y="640"/>
                  <a:pt x="0" y="1428"/>
                </a:cubicBezTo>
                <a:lnTo>
                  <a:pt x="0" y="2935"/>
                </a:lnTo>
                <a:cubicBezTo>
                  <a:pt x="0" y="3723"/>
                  <a:pt x="452" y="4363"/>
                  <a:pt x="1009" y="4363"/>
                </a:cubicBezTo>
                <a:lnTo>
                  <a:pt x="5730" y="4363"/>
                </a:lnTo>
                <a:lnTo>
                  <a:pt x="21600" y="21600"/>
                </a:lnTo>
                <a:lnTo>
                  <a:pt x="6887" y="4363"/>
                </a:lnTo>
                <a:lnTo>
                  <a:pt x="7768" y="4363"/>
                </a:lnTo>
                <a:cubicBezTo>
                  <a:pt x="8325" y="4363"/>
                  <a:pt x="8777" y="3723"/>
                  <a:pt x="8777" y="2935"/>
                </a:cubicBezTo>
                <a:lnTo>
                  <a:pt x="8777" y="1428"/>
                </a:lnTo>
                <a:cubicBezTo>
                  <a:pt x="8777" y="640"/>
                  <a:pt x="8325" y="0"/>
                  <a:pt x="7768" y="0"/>
                </a:cubicBezTo>
                <a:lnTo>
                  <a:pt x="1009"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70" name="Sapura mikuk mani."/>
          <p:cNvSpPr txBox="1"/>
          <p:nvPr/>
        </p:nvSpPr>
        <p:spPr>
          <a:xfrm>
            <a:off x="832620" y="3270130"/>
            <a:ext cx="4152901"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solidFill>
                  <a:srgbClr val="2F1729"/>
                </a:solidFill>
                <a:latin typeface="Arial"/>
                <a:ea typeface="Arial"/>
                <a:cs typeface="Arial"/>
                <a:sym typeface="Arial"/>
              </a:defRPr>
            </a:lvl1pPr>
          </a:lstStyle>
          <a:p>
            <a:pPr/>
            <a:r>
              <a:t>Sapura mikuk mani.</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